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9144000"/>
  <p:notesSz cx="6858000" cy="9144000"/>
  <p:embeddedFontLst>
    <p:embeddedFont>
      <p:font typeface="Arial Narrow"/>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 uri="GoogleSlidesCustomDataVersion2">
      <go:slidesCustomData xmlns:go="http://customooxmlschemas.google.com/" r:id="rId30" roundtripDataSignature="AMtx7mgPYBXWN2n2FXjw+bkk6WUP2IhQo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662312D-ED52-4275-9DFD-3FFEAC1FA98E}">
  <a:tblStyle styleId="{5662312D-ED52-4275-9DFD-3FFEAC1FA98E}"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FF3E9"/>
          </a:solidFill>
        </a:fill>
      </a:tcStyle>
    </a:wholeTbl>
    <a:band1H>
      <a:tcTxStyle/>
      <a:tcStyle>
        <a:fill>
          <a:solidFill>
            <a:srgbClr val="DEE7D0"/>
          </a:solidFill>
        </a:fill>
      </a:tcStyle>
    </a:band1H>
    <a:band2H>
      <a:tcTxStyle/>
    </a:band2H>
    <a:band1V>
      <a:tcTxStyle/>
      <a:tcStyle>
        <a:fill>
          <a:solidFill>
            <a:srgbClr val="DEE7D0"/>
          </a:solidFill>
        </a:fill>
      </a:tcStyle>
    </a:band1V>
    <a:band2V>
      <a:tcTxStyle/>
    </a:band2V>
    <a:lastCol>
      <a:tcTxStyle b="on" i="off">
        <a:font>
          <a:latin typeface="Calibri"/>
          <a:ea typeface="Calibri"/>
          <a:cs typeface="Calibri"/>
        </a:font>
        <a:schemeClr val="lt1"/>
      </a:tcTxStyle>
      <a:tcStyle>
        <a:fill>
          <a:solidFill>
            <a:schemeClr val="accent3"/>
          </a:solidFill>
        </a:fill>
      </a:tcStyle>
    </a:lastCol>
    <a:firstCol>
      <a:tcTxStyle b="on" i="off">
        <a:font>
          <a:latin typeface="Calibri"/>
          <a:ea typeface="Calibri"/>
          <a:cs typeface="Calibri"/>
        </a:font>
        <a:schemeClr val="lt1"/>
      </a:tcTxStyle>
      <a:tcStyle>
        <a:fill>
          <a:solidFill>
            <a:schemeClr val="accent3"/>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3"/>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3"/>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6" Type="http://schemas.openxmlformats.org/officeDocument/2006/relationships/font" Target="fonts/ArialNarrow-regular.fntdata"/><Relationship Id="rId13" Type="http://schemas.openxmlformats.org/officeDocument/2006/relationships/slide" Target="slides/slide7.xml"/><Relationship Id="rId18" Type="http://schemas.openxmlformats.org/officeDocument/2006/relationships/slide" Target="slides/slide12.xml"/><Relationship Id="rId21" Type="http://schemas.openxmlformats.org/officeDocument/2006/relationships/slide" Target="slides/slide15.xml"/><Relationship Id="rId3" Type="http://schemas.openxmlformats.org/officeDocument/2006/relationships/presProps" Target="presProps.xml"/><Relationship Id="rId25" Type="http://schemas.openxmlformats.org/officeDocument/2006/relationships/slide" Target="slides/slide19.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customXml" Target="../customXml/item3.xml"/><Relationship Id="rId20" Type="http://schemas.openxmlformats.org/officeDocument/2006/relationships/slide" Target="slides/slide14.xml"/><Relationship Id="rId2" Type="http://schemas.openxmlformats.org/officeDocument/2006/relationships/viewProps" Target="viewProps.xml"/><Relationship Id="rId29" Type="http://schemas.openxmlformats.org/officeDocument/2006/relationships/font" Target="fonts/ArialNarrow-boldItalic.fntdata"/><Relationship Id="rId16" Type="http://schemas.openxmlformats.org/officeDocument/2006/relationships/slide" Target="slides/slide10.xml"/><Relationship Id="rId24" Type="http://schemas.openxmlformats.org/officeDocument/2006/relationships/slide" Target="slides/slide18.xml"/><Relationship Id="rId1" Type="http://schemas.openxmlformats.org/officeDocument/2006/relationships/theme" Target="theme/theme2.xml"/><Relationship Id="rId6" Type="http://schemas.openxmlformats.org/officeDocument/2006/relationships/notesMaster" Target="notesMasters/notesMaster1.xml"/><Relationship Id="rId11" Type="http://schemas.openxmlformats.org/officeDocument/2006/relationships/slide" Target="slides/slide5.xml"/><Relationship Id="rId32" Type="http://schemas.openxmlformats.org/officeDocument/2006/relationships/customXml" Target="../customXml/item2.xml"/><Relationship Id="rId23" Type="http://schemas.openxmlformats.org/officeDocument/2006/relationships/slide" Target="slides/slide17.xml"/><Relationship Id="rId28" Type="http://schemas.openxmlformats.org/officeDocument/2006/relationships/font" Target="fonts/ArialNarrow-italic.fntdata"/><Relationship Id="rId5" Type="http://schemas.openxmlformats.org/officeDocument/2006/relationships/slideMaster" Target="slideMasters/slideMaster1.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ustomXml" Target="../customXml/item1.xml"/><Relationship Id="rId22" Type="http://schemas.openxmlformats.org/officeDocument/2006/relationships/slide" Target="slides/slide16.xml"/><Relationship Id="rId4" Type="http://schemas.openxmlformats.org/officeDocument/2006/relationships/tableStyles" Target="tableStyles.xml"/><Relationship Id="rId9" Type="http://schemas.openxmlformats.org/officeDocument/2006/relationships/slide" Target="slides/slide3.xml"/><Relationship Id="rId27" Type="http://schemas.openxmlformats.org/officeDocument/2006/relationships/font" Target="fonts/ArialNarrow-bold.fntdata"/><Relationship Id="rId30" Type="http://customschemas.google.com/relationships/presentationmetadata" Target="metadata"/><Relationship Id="rId14" Type="http://schemas.openxmlformats.org/officeDocument/2006/relationships/slide" Target="slides/slide8.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 name="Google Shape;75;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MARINA</a:t>
            </a:r>
            <a:endParaRPr/>
          </a:p>
        </p:txBody>
      </p:sp>
      <p:sp>
        <p:nvSpPr>
          <p:cNvPr id="226" name="Google Shape;226;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6" name="Google Shape;24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 name="Google Shape;93;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0.png"/><Relationship Id="rId4" Type="http://schemas.openxmlformats.org/officeDocument/2006/relationships/image" Target="../media/image8.png"/><Relationship Id="rId11" Type="http://schemas.openxmlformats.org/officeDocument/2006/relationships/image" Target="../media/image9.png"/><Relationship Id="rId10" Type="http://schemas.openxmlformats.org/officeDocument/2006/relationships/image" Target="../media/image7.png"/><Relationship Id="rId9" Type="http://schemas.openxmlformats.org/officeDocument/2006/relationships/image" Target="../media/image3.png"/><Relationship Id="rId5" Type="http://schemas.openxmlformats.org/officeDocument/2006/relationships/image" Target="../media/image11.png"/><Relationship Id="rId6" Type="http://schemas.openxmlformats.org/officeDocument/2006/relationships/image" Target="../media/image6.png"/><Relationship Id="rId7" Type="http://schemas.openxmlformats.org/officeDocument/2006/relationships/image" Target="../media/image5.png"/><Relationship Id="rId8"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16" name="Shape 16"/>
        <p:cNvGrpSpPr/>
        <p:nvPr/>
      </p:nvGrpSpPr>
      <p:grpSpPr>
        <a:xfrm>
          <a:off x="0" y="0"/>
          <a:ext cx="0" cy="0"/>
          <a:chOff x="0" y="0"/>
          <a:chExt cx="0" cy="0"/>
        </a:xfrm>
      </p:grpSpPr>
      <p:sp>
        <p:nvSpPr>
          <p:cNvPr id="17" name="Google Shape;17;p21"/>
          <p:cNvSpPr/>
          <p:nvPr/>
        </p:nvSpPr>
        <p:spPr>
          <a:xfrm>
            <a:off x="611560" y="6283225"/>
            <a:ext cx="4754767" cy="26161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n-US" sz="1100" u="none" cap="none" strike="noStrike">
                <a:solidFill>
                  <a:schemeClr val="dk1"/>
                </a:solidFill>
                <a:latin typeface="Arial"/>
                <a:ea typeface="Arial"/>
                <a:cs typeface="Arial"/>
                <a:sym typeface="Arial"/>
              </a:rPr>
              <a:t>WP5 - ACTIVITY 5.1: SUSTAINABLE MED CITIES TRAINING SYSTEM </a:t>
            </a:r>
            <a:endParaRPr b="0" i="0" sz="1100" u="none" cap="none" strike="noStrike">
              <a:solidFill>
                <a:schemeClr val="dk1"/>
              </a:solidFill>
              <a:latin typeface="Arial"/>
              <a:ea typeface="Arial"/>
              <a:cs typeface="Arial"/>
              <a:sym typeface="Arial"/>
            </a:endParaRPr>
          </a:p>
        </p:txBody>
      </p:sp>
      <p:sp>
        <p:nvSpPr>
          <p:cNvPr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id="18" name="Google Shape;18;p21"/>
          <p:cNvSpPr/>
          <p:nvPr/>
        </p:nvSpPr>
        <p:spPr>
          <a:xfrm>
            <a:off x="123825" y="-136525"/>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9" name="Google Shape;19;p21"/>
          <p:cNvPicPr preferRelativeResize="0"/>
          <p:nvPr/>
        </p:nvPicPr>
        <p:blipFill rotWithShape="1">
          <a:blip r:embed="rId2">
            <a:alphaModFix/>
          </a:blip>
          <a:srcRect b="0" l="0" r="0" t="0"/>
          <a:stretch/>
        </p:blipFill>
        <p:spPr>
          <a:xfrm>
            <a:off x="1733435" y="518552"/>
            <a:ext cx="4833620" cy="1772066"/>
          </a:xfrm>
          <a:prstGeom prst="rect">
            <a:avLst/>
          </a:prstGeom>
          <a:noFill/>
          <a:ln>
            <a:noFill/>
          </a:ln>
        </p:spPr>
      </p:pic>
      <p:pic>
        <p:nvPicPr>
          <p:cNvPr id="20" name="Google Shape;20;p21"/>
          <p:cNvPicPr preferRelativeResize="0"/>
          <p:nvPr/>
        </p:nvPicPr>
        <p:blipFill rotWithShape="1">
          <a:blip r:embed="rId3">
            <a:alphaModFix/>
          </a:blip>
          <a:srcRect b="15286" l="33333" r="31362" t="18181"/>
          <a:stretch/>
        </p:blipFill>
        <p:spPr>
          <a:xfrm rot="2002525">
            <a:off x="4970140" y="2488839"/>
            <a:ext cx="3379798" cy="3582878"/>
          </a:xfrm>
          <a:prstGeom prst="rect">
            <a:avLst/>
          </a:prstGeom>
          <a:noFill/>
          <a:ln>
            <a:noFill/>
          </a:ln>
        </p:spPr>
      </p:pic>
      <p:pic>
        <p:nvPicPr>
          <p:cNvPr id="21" name="Google Shape;21;p21"/>
          <p:cNvPicPr preferRelativeResize="0"/>
          <p:nvPr/>
        </p:nvPicPr>
        <p:blipFill rotWithShape="1">
          <a:blip r:embed="rId4">
            <a:alphaModFix/>
          </a:blip>
          <a:srcRect b="0" l="0" r="0" t="0"/>
          <a:stretch/>
        </p:blipFill>
        <p:spPr>
          <a:xfrm>
            <a:off x="8210937" y="2218931"/>
            <a:ext cx="771322" cy="284171"/>
          </a:xfrm>
          <a:prstGeom prst="rect">
            <a:avLst/>
          </a:prstGeom>
          <a:noFill/>
          <a:ln>
            <a:noFill/>
          </a:ln>
        </p:spPr>
      </p:pic>
      <p:pic>
        <p:nvPicPr>
          <p:cNvPr id="22" name="Google Shape;22;p21"/>
          <p:cNvPicPr preferRelativeResize="0"/>
          <p:nvPr/>
        </p:nvPicPr>
        <p:blipFill rotWithShape="1">
          <a:blip r:embed="rId5">
            <a:alphaModFix/>
          </a:blip>
          <a:srcRect b="0" l="0" r="0" t="0"/>
          <a:stretch/>
        </p:blipFill>
        <p:spPr>
          <a:xfrm>
            <a:off x="8623662" y="2774600"/>
            <a:ext cx="358597" cy="412725"/>
          </a:xfrm>
          <a:prstGeom prst="rect">
            <a:avLst/>
          </a:prstGeom>
          <a:noFill/>
          <a:ln>
            <a:noFill/>
          </a:ln>
        </p:spPr>
      </p:pic>
      <p:pic>
        <p:nvPicPr>
          <p:cNvPr id="23" name="Google Shape;23;p21"/>
          <p:cNvPicPr preferRelativeResize="0"/>
          <p:nvPr/>
        </p:nvPicPr>
        <p:blipFill rotWithShape="1">
          <a:blip r:embed="rId6">
            <a:alphaModFix/>
          </a:blip>
          <a:srcRect b="0" l="0" r="0" t="0"/>
          <a:stretch/>
        </p:blipFill>
        <p:spPr>
          <a:xfrm>
            <a:off x="8596598" y="3453359"/>
            <a:ext cx="385661" cy="392427"/>
          </a:xfrm>
          <a:prstGeom prst="rect">
            <a:avLst/>
          </a:prstGeom>
          <a:noFill/>
          <a:ln>
            <a:noFill/>
          </a:ln>
        </p:spPr>
      </p:pic>
      <p:pic>
        <p:nvPicPr>
          <p:cNvPr id="24" name="Google Shape;24;p21"/>
          <p:cNvPicPr preferRelativeResize="0"/>
          <p:nvPr/>
        </p:nvPicPr>
        <p:blipFill rotWithShape="1">
          <a:blip r:embed="rId7">
            <a:alphaModFix/>
          </a:blip>
          <a:srcRect b="0" l="0" r="0" t="0"/>
          <a:stretch/>
        </p:blipFill>
        <p:spPr>
          <a:xfrm>
            <a:off x="8549236" y="4111820"/>
            <a:ext cx="433023" cy="419491"/>
          </a:xfrm>
          <a:prstGeom prst="rect">
            <a:avLst/>
          </a:prstGeom>
          <a:noFill/>
          <a:ln>
            <a:noFill/>
          </a:ln>
        </p:spPr>
      </p:pic>
      <p:pic>
        <p:nvPicPr>
          <p:cNvPr id="25" name="Google Shape;25;p21"/>
          <p:cNvPicPr preferRelativeResize="0"/>
          <p:nvPr/>
        </p:nvPicPr>
        <p:blipFill rotWithShape="1">
          <a:blip r:embed="rId8">
            <a:alphaModFix/>
          </a:blip>
          <a:srcRect b="0" l="0" r="0" t="0"/>
          <a:stretch/>
        </p:blipFill>
        <p:spPr>
          <a:xfrm>
            <a:off x="8515406" y="4797345"/>
            <a:ext cx="466853" cy="365363"/>
          </a:xfrm>
          <a:prstGeom prst="rect">
            <a:avLst/>
          </a:prstGeom>
          <a:noFill/>
          <a:ln>
            <a:noFill/>
          </a:ln>
        </p:spPr>
      </p:pic>
      <p:pic>
        <p:nvPicPr>
          <p:cNvPr id="26" name="Google Shape;26;p21"/>
          <p:cNvPicPr preferRelativeResize="0"/>
          <p:nvPr/>
        </p:nvPicPr>
        <p:blipFill rotWithShape="1">
          <a:blip r:embed="rId9">
            <a:alphaModFix/>
          </a:blip>
          <a:srcRect b="0" l="0" r="0" t="0"/>
          <a:stretch/>
        </p:blipFill>
        <p:spPr>
          <a:xfrm>
            <a:off x="8007957" y="1702556"/>
            <a:ext cx="974302" cy="250341"/>
          </a:xfrm>
          <a:prstGeom prst="rect">
            <a:avLst/>
          </a:prstGeom>
          <a:noFill/>
          <a:ln>
            <a:noFill/>
          </a:ln>
        </p:spPr>
      </p:pic>
      <p:sp>
        <p:nvSpPr>
          <p:cNvPr id="27" name="Google Shape;27;p21"/>
          <p:cNvSpPr/>
          <p:nvPr/>
        </p:nvSpPr>
        <p:spPr>
          <a:xfrm>
            <a:off x="0" y="6576291"/>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SUSTAINABLE MED CITIES TRAINING SYSTEM</a:t>
            </a:r>
            <a:endParaRPr b="0" i="0" sz="1100" u="none" cap="none" strike="noStrike">
              <a:solidFill>
                <a:schemeClr val="lt1"/>
              </a:solidFill>
              <a:latin typeface="Arial Narrow"/>
              <a:ea typeface="Arial Narrow"/>
              <a:cs typeface="Arial Narrow"/>
              <a:sym typeface="Arial Narrow"/>
            </a:endParaRPr>
          </a:p>
        </p:txBody>
      </p:sp>
      <p:pic>
        <p:nvPicPr>
          <p:cNvPr id="28" name="Google Shape;28;p21"/>
          <p:cNvPicPr preferRelativeResize="0"/>
          <p:nvPr/>
        </p:nvPicPr>
        <p:blipFill rotWithShape="1">
          <a:blip r:embed="rId10">
            <a:alphaModFix/>
          </a:blip>
          <a:srcRect b="0" l="0" r="0" t="0"/>
          <a:stretch/>
        </p:blipFill>
        <p:spPr>
          <a:xfrm flipH="1" rot="10800000">
            <a:off x="8006659" y="5395766"/>
            <a:ext cx="975600" cy="234816"/>
          </a:xfrm>
          <a:prstGeom prst="rect">
            <a:avLst/>
          </a:prstGeom>
          <a:noFill/>
          <a:ln>
            <a:noFill/>
          </a:ln>
        </p:spPr>
      </p:pic>
      <p:pic>
        <p:nvPicPr>
          <p:cNvPr id="29" name="Google Shape;29;p21"/>
          <p:cNvPicPr preferRelativeResize="0"/>
          <p:nvPr/>
        </p:nvPicPr>
        <p:blipFill rotWithShape="1">
          <a:blip r:embed="rId11">
            <a:alphaModFix/>
          </a:blip>
          <a:srcRect b="0" l="0" r="0" t="0"/>
          <a:stretch/>
        </p:blipFill>
        <p:spPr>
          <a:xfrm>
            <a:off x="8006659" y="5914467"/>
            <a:ext cx="975600" cy="2304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el und Inhalt">
  <p:cSld name="12_Titel und Inhalt">
    <p:spTree>
      <p:nvGrpSpPr>
        <p:cNvPr id="54" name="Shape 54"/>
        <p:cNvGrpSpPr/>
        <p:nvPr/>
      </p:nvGrpSpPr>
      <p:grpSpPr>
        <a:xfrm>
          <a:off x="0" y="0"/>
          <a:ext cx="0" cy="0"/>
          <a:chOff x="0" y="0"/>
          <a:chExt cx="0" cy="0"/>
        </a:xfrm>
      </p:grpSpPr>
      <p:sp>
        <p:nvSpPr>
          <p:cNvPr id="55" name="Google Shape;55;p3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0"/>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6_Titel und Inhalt">
  <p:cSld name="56_Titel und Inhalt">
    <p:spTree>
      <p:nvGrpSpPr>
        <p:cNvPr id="57" name="Shape 57"/>
        <p:cNvGrpSpPr/>
        <p:nvPr/>
      </p:nvGrpSpPr>
      <p:grpSpPr>
        <a:xfrm>
          <a:off x="0" y="0"/>
          <a:ext cx="0" cy="0"/>
          <a:chOff x="0" y="0"/>
          <a:chExt cx="0" cy="0"/>
        </a:xfrm>
      </p:grpSpPr>
      <p:sp>
        <p:nvSpPr>
          <p:cNvPr id="58" name="Google Shape;58;p31"/>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31"/>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200">
                <a:solidFill>
                  <a:schemeClr val="lt1"/>
                </a:solidFill>
                <a:latin typeface="Calibri"/>
                <a:ea typeface="Calibri"/>
                <a:cs typeface="Calibri"/>
                <a:sym typeface="Calibri"/>
              </a:defRPr>
            </a:lvl1pPr>
            <a:lvl2pPr indent="0" lvl="1" marL="0" algn="r">
              <a:spcBef>
                <a:spcPts val="0"/>
              </a:spcBef>
              <a:buNone/>
              <a:defRPr sz="1200">
                <a:solidFill>
                  <a:schemeClr val="lt1"/>
                </a:solidFill>
                <a:latin typeface="Calibri"/>
                <a:ea typeface="Calibri"/>
                <a:cs typeface="Calibri"/>
                <a:sym typeface="Calibri"/>
              </a:defRPr>
            </a:lvl2pPr>
            <a:lvl3pPr indent="0" lvl="2" marL="0" algn="r">
              <a:spcBef>
                <a:spcPts val="0"/>
              </a:spcBef>
              <a:buNone/>
              <a:defRPr sz="1200">
                <a:solidFill>
                  <a:schemeClr val="lt1"/>
                </a:solidFill>
                <a:latin typeface="Calibri"/>
                <a:ea typeface="Calibri"/>
                <a:cs typeface="Calibri"/>
                <a:sym typeface="Calibri"/>
              </a:defRPr>
            </a:lvl3pPr>
            <a:lvl4pPr indent="0" lvl="3" marL="0" algn="r">
              <a:spcBef>
                <a:spcPts val="0"/>
              </a:spcBef>
              <a:buNone/>
              <a:defRPr sz="1200">
                <a:solidFill>
                  <a:schemeClr val="lt1"/>
                </a:solidFill>
                <a:latin typeface="Calibri"/>
                <a:ea typeface="Calibri"/>
                <a:cs typeface="Calibri"/>
                <a:sym typeface="Calibri"/>
              </a:defRPr>
            </a:lvl4pPr>
            <a:lvl5pPr indent="0" lvl="4" marL="0" algn="r">
              <a:spcBef>
                <a:spcPts val="0"/>
              </a:spcBef>
              <a:buNone/>
              <a:defRPr sz="1200">
                <a:solidFill>
                  <a:schemeClr val="lt1"/>
                </a:solidFill>
                <a:latin typeface="Calibri"/>
                <a:ea typeface="Calibri"/>
                <a:cs typeface="Calibri"/>
                <a:sym typeface="Calibri"/>
              </a:defRPr>
            </a:lvl5pPr>
            <a:lvl6pPr indent="0" lvl="5" marL="0" algn="r">
              <a:spcBef>
                <a:spcPts val="0"/>
              </a:spcBef>
              <a:buNone/>
              <a:defRPr sz="1200">
                <a:solidFill>
                  <a:schemeClr val="lt1"/>
                </a:solidFill>
                <a:latin typeface="Calibri"/>
                <a:ea typeface="Calibri"/>
                <a:cs typeface="Calibri"/>
                <a:sym typeface="Calibri"/>
              </a:defRPr>
            </a:lvl6pPr>
            <a:lvl7pPr indent="0" lvl="6" marL="0" algn="r">
              <a:spcBef>
                <a:spcPts val="0"/>
              </a:spcBef>
              <a:buNone/>
              <a:defRPr sz="1200">
                <a:solidFill>
                  <a:schemeClr val="lt1"/>
                </a:solidFill>
                <a:latin typeface="Calibri"/>
                <a:ea typeface="Calibri"/>
                <a:cs typeface="Calibri"/>
                <a:sym typeface="Calibri"/>
              </a:defRPr>
            </a:lvl7pPr>
            <a:lvl8pPr indent="0" lvl="7" marL="0" algn="r">
              <a:spcBef>
                <a:spcPts val="0"/>
              </a:spcBef>
              <a:buNone/>
              <a:defRPr sz="1200">
                <a:solidFill>
                  <a:schemeClr val="lt1"/>
                </a:solidFill>
                <a:latin typeface="Calibri"/>
                <a:ea typeface="Calibri"/>
                <a:cs typeface="Calibri"/>
                <a:sym typeface="Calibri"/>
              </a:defRPr>
            </a:lvl8pPr>
            <a:lvl9pPr indent="0" lvl="8" marL="0" algn="r">
              <a:spcBef>
                <a:spcPts val="0"/>
              </a:spcBef>
              <a:buNone/>
              <a:defRPr sz="1200">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Titel und Inhalt">
  <p:cSld name="57_Titel und Inhalt">
    <p:spTree>
      <p:nvGrpSpPr>
        <p:cNvPr id="60" name="Shape 60"/>
        <p:cNvGrpSpPr/>
        <p:nvPr/>
      </p:nvGrpSpPr>
      <p:grpSpPr>
        <a:xfrm>
          <a:off x="0" y="0"/>
          <a:ext cx="0" cy="0"/>
          <a:chOff x="0" y="0"/>
          <a:chExt cx="0" cy="0"/>
        </a:xfrm>
      </p:grpSpPr>
      <p:sp>
        <p:nvSpPr>
          <p:cNvPr id="61" name="Google Shape;61;p3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3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el und Inhalt">
  <p:cSld name="7_Titel und Inhalt">
    <p:spTree>
      <p:nvGrpSpPr>
        <p:cNvPr id="63" name="Shape 63"/>
        <p:cNvGrpSpPr/>
        <p:nvPr/>
      </p:nvGrpSpPr>
      <p:grpSpPr>
        <a:xfrm>
          <a:off x="0" y="0"/>
          <a:ext cx="0" cy="0"/>
          <a:chOff x="0" y="0"/>
          <a:chExt cx="0" cy="0"/>
        </a:xfrm>
      </p:grpSpPr>
      <p:sp>
        <p:nvSpPr>
          <p:cNvPr id="64" name="Google Shape;64;p3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3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el und Inhalt">
  <p:cSld name="15_Titel und Inhalt">
    <p:spTree>
      <p:nvGrpSpPr>
        <p:cNvPr id="66" name="Shape 66"/>
        <p:cNvGrpSpPr/>
        <p:nvPr/>
      </p:nvGrpSpPr>
      <p:grpSpPr>
        <a:xfrm>
          <a:off x="0" y="0"/>
          <a:ext cx="0" cy="0"/>
          <a:chOff x="0" y="0"/>
          <a:chExt cx="0" cy="0"/>
        </a:xfrm>
      </p:grpSpPr>
      <p:sp>
        <p:nvSpPr>
          <p:cNvPr id="67" name="Google Shape;67;p3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3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69" name="Shape 69"/>
        <p:cNvGrpSpPr/>
        <p:nvPr/>
      </p:nvGrpSpPr>
      <p:grpSpPr>
        <a:xfrm>
          <a:off x="0" y="0"/>
          <a:ext cx="0" cy="0"/>
          <a:chOff x="0" y="0"/>
          <a:chExt cx="0" cy="0"/>
        </a:xfrm>
      </p:grpSpPr>
      <p:sp>
        <p:nvSpPr>
          <p:cNvPr id="70" name="Google Shape;70;p3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3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30" name="Shape 30"/>
        <p:cNvGrpSpPr/>
        <p:nvPr/>
      </p:nvGrpSpPr>
      <p:grpSpPr>
        <a:xfrm>
          <a:off x="0" y="0"/>
          <a:ext cx="0" cy="0"/>
          <a:chOff x="0" y="0"/>
          <a:chExt cx="0" cy="0"/>
        </a:xfrm>
      </p:grpSpPr>
      <p:sp>
        <p:nvSpPr>
          <p:cNvPr id="31" name="Google Shape;31;p2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2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p:spTree>
      <p:nvGrpSpPr>
        <p:cNvPr id="33" name="Shape 33"/>
        <p:cNvGrpSpPr/>
        <p:nvPr/>
      </p:nvGrpSpPr>
      <p:grpSpPr>
        <a:xfrm>
          <a:off x="0" y="0"/>
          <a:ext cx="0" cy="0"/>
          <a:chOff x="0" y="0"/>
          <a:chExt cx="0" cy="0"/>
        </a:xfrm>
      </p:grpSpPr>
      <p:sp>
        <p:nvSpPr>
          <p:cNvPr id="34" name="Google Shape;34;p2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el und Inhalt">
  <p:cSld name="3_Titel und Inhalt">
    <p:spTree>
      <p:nvGrpSpPr>
        <p:cNvPr id="36" name="Shape 36"/>
        <p:cNvGrpSpPr/>
        <p:nvPr/>
      </p:nvGrpSpPr>
      <p:grpSpPr>
        <a:xfrm>
          <a:off x="0" y="0"/>
          <a:ext cx="0" cy="0"/>
          <a:chOff x="0" y="0"/>
          <a:chExt cx="0" cy="0"/>
        </a:xfrm>
      </p:grpSpPr>
      <p:sp>
        <p:nvSpPr>
          <p:cNvPr id="37" name="Google Shape;37;p2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el und Inhalt">
  <p:cSld name="4_Titel und Inhalt">
    <p:spTree>
      <p:nvGrpSpPr>
        <p:cNvPr id="39" name="Shape 39"/>
        <p:cNvGrpSpPr/>
        <p:nvPr/>
      </p:nvGrpSpPr>
      <p:grpSpPr>
        <a:xfrm>
          <a:off x="0" y="0"/>
          <a:ext cx="0" cy="0"/>
          <a:chOff x="0" y="0"/>
          <a:chExt cx="0" cy="0"/>
        </a:xfrm>
      </p:grpSpPr>
      <p:sp>
        <p:nvSpPr>
          <p:cNvPr id="40" name="Google Shape;40;p2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2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7_Titel und Inhalt">
  <p:cSld name="37_Titel und Inhalt">
    <p:spTree>
      <p:nvGrpSpPr>
        <p:cNvPr id="42" name="Shape 42"/>
        <p:cNvGrpSpPr/>
        <p:nvPr/>
      </p:nvGrpSpPr>
      <p:grpSpPr>
        <a:xfrm>
          <a:off x="0" y="0"/>
          <a:ext cx="0" cy="0"/>
          <a:chOff x="0" y="0"/>
          <a:chExt cx="0" cy="0"/>
        </a:xfrm>
      </p:grpSpPr>
      <p:sp>
        <p:nvSpPr>
          <p:cNvPr id="43" name="Google Shape;43;p26"/>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26"/>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3_Titel und Inhalt">
  <p:cSld name="43_Titel und Inhalt">
    <p:spTree>
      <p:nvGrpSpPr>
        <p:cNvPr id="45" name="Shape 45"/>
        <p:cNvGrpSpPr/>
        <p:nvPr/>
      </p:nvGrpSpPr>
      <p:grpSpPr>
        <a:xfrm>
          <a:off x="0" y="0"/>
          <a:ext cx="0" cy="0"/>
          <a:chOff x="0" y="0"/>
          <a:chExt cx="0" cy="0"/>
        </a:xfrm>
      </p:grpSpPr>
      <p:sp>
        <p:nvSpPr>
          <p:cNvPr id="46" name="Google Shape;46;p27"/>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el und Inhalt">
  <p:cSld name="5_Titel und Inhalt">
    <p:spTree>
      <p:nvGrpSpPr>
        <p:cNvPr id="48" name="Shape 48"/>
        <p:cNvGrpSpPr/>
        <p:nvPr/>
      </p:nvGrpSpPr>
      <p:grpSpPr>
        <a:xfrm>
          <a:off x="0" y="0"/>
          <a:ext cx="0" cy="0"/>
          <a:chOff x="0" y="0"/>
          <a:chExt cx="0" cy="0"/>
        </a:xfrm>
      </p:grpSpPr>
      <p:sp>
        <p:nvSpPr>
          <p:cNvPr id="49" name="Google Shape;49;p2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28"/>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el und Inhalt">
  <p:cSld name="11_Titel und Inhalt">
    <p:spTree>
      <p:nvGrpSpPr>
        <p:cNvPr id="51" name="Shape 51"/>
        <p:cNvGrpSpPr/>
        <p:nvPr/>
      </p:nvGrpSpPr>
      <p:grpSpPr>
        <a:xfrm>
          <a:off x="0" y="0"/>
          <a:ext cx="0" cy="0"/>
          <a:chOff x="0" y="0"/>
          <a:chExt cx="0" cy="0"/>
        </a:xfrm>
      </p:grpSpPr>
      <p:sp>
        <p:nvSpPr>
          <p:cNvPr id="52" name="Google Shape;52;p2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29"/>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0" y="0"/>
            <a:ext cx="9143999" cy="71817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11" name="Google Shape;11;p20"/>
          <p:cNvCxnSpPr/>
          <p:nvPr/>
        </p:nvCxnSpPr>
        <p:spPr>
          <a:xfrm>
            <a:off x="0" y="718181"/>
            <a:ext cx="9144000" cy="0"/>
          </a:xfrm>
          <a:prstGeom prst="straightConnector1">
            <a:avLst/>
          </a:prstGeom>
          <a:noFill/>
          <a:ln cap="flat" cmpd="sng" w="38100">
            <a:solidFill>
              <a:srgbClr val="76923C"/>
            </a:solidFill>
            <a:prstDash val="solid"/>
            <a:round/>
            <a:headEnd len="sm" w="sm" type="none"/>
            <a:tailEnd len="sm" w="sm" type="none"/>
          </a:ln>
        </p:spPr>
      </p:cxnSp>
      <p:sp>
        <p:nvSpPr>
          <p:cNvPr id="12" name="Google Shape;12;p20"/>
          <p:cNvSpPr/>
          <p:nvPr/>
        </p:nvSpPr>
        <p:spPr>
          <a:xfrm>
            <a:off x="2169331" y="6087067"/>
            <a:ext cx="651746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MODULE DE FORMATION 4</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LES CRITÈRES D'ÉVALUATION DE L'ÉCHELLE SNTOOL - QUARTIER</a:t>
            </a:r>
            <a:endParaRPr sz="1800">
              <a:solidFill>
                <a:schemeClr val="dk1"/>
              </a:solidFill>
              <a:latin typeface="Calibri"/>
              <a:ea typeface="Calibri"/>
              <a:cs typeface="Calibri"/>
              <a:sym typeface="Calibri"/>
            </a:endParaRPr>
          </a:p>
        </p:txBody>
      </p:sp>
      <p:pic>
        <p:nvPicPr>
          <p:cNvPr id="13" name="Google Shape;13;p20"/>
          <p:cNvPicPr preferRelativeResize="0"/>
          <p:nvPr/>
        </p:nvPicPr>
        <p:blipFill rotWithShape="1">
          <a:blip r:embed="rId1">
            <a:alphaModFix/>
          </a:blip>
          <a:srcRect b="0" l="0" r="0" t="0"/>
          <a:stretch/>
        </p:blipFill>
        <p:spPr>
          <a:xfrm>
            <a:off x="379901" y="5967063"/>
            <a:ext cx="1789430" cy="701675"/>
          </a:xfrm>
          <a:prstGeom prst="rect">
            <a:avLst/>
          </a:prstGeom>
          <a:noFill/>
          <a:ln>
            <a:noFill/>
          </a:ln>
        </p:spPr>
      </p:pic>
      <p:sp>
        <p:nvSpPr>
          <p:cNvPr id="14" name="Google Shape;14;p20"/>
          <p:cNvSpPr/>
          <p:nvPr/>
        </p:nvSpPr>
        <p:spPr>
          <a:xfrm>
            <a:off x="0" y="6587887"/>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SYSTÈME DE FORMATION POUR DES VILLES MÉDICALES DURABLES</a:t>
            </a:r>
            <a:endParaRPr b="0" i="0" sz="1100" u="none" cap="none" strike="noStrike">
              <a:solidFill>
                <a:schemeClr val="lt1"/>
              </a:solidFill>
              <a:latin typeface="Arial Narrow"/>
              <a:ea typeface="Arial Narrow"/>
              <a:cs typeface="Arial Narrow"/>
              <a:sym typeface="Arial Narrow"/>
            </a:endParaRPr>
          </a:p>
        </p:txBody>
      </p:sp>
      <p:sp>
        <p:nvSpPr>
          <p:cNvPr id="15" name="Google Shape;15;p20"/>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sz="1200" u="none">
                <a:solidFill>
                  <a:schemeClr val="lt1"/>
                </a:solidFill>
                <a:latin typeface="Calibri"/>
                <a:ea typeface="Calibri"/>
                <a:cs typeface="Calibri"/>
                <a:sym typeface="Calibri"/>
              </a:defRPr>
            </a:lvl1pPr>
            <a:lvl2pPr indent="0" lvl="1" marL="0" marR="0" rtl="0" algn="r">
              <a:spcBef>
                <a:spcPts val="0"/>
              </a:spcBef>
              <a:buNone/>
              <a:defRPr b="0" sz="1200" u="none">
                <a:solidFill>
                  <a:schemeClr val="lt1"/>
                </a:solidFill>
                <a:latin typeface="Calibri"/>
                <a:ea typeface="Calibri"/>
                <a:cs typeface="Calibri"/>
                <a:sym typeface="Calibri"/>
              </a:defRPr>
            </a:lvl2pPr>
            <a:lvl3pPr indent="0" lvl="2" marL="0" marR="0" rtl="0" algn="r">
              <a:spcBef>
                <a:spcPts val="0"/>
              </a:spcBef>
              <a:buNone/>
              <a:defRPr b="0" sz="1200" u="none">
                <a:solidFill>
                  <a:schemeClr val="lt1"/>
                </a:solidFill>
                <a:latin typeface="Calibri"/>
                <a:ea typeface="Calibri"/>
                <a:cs typeface="Calibri"/>
                <a:sym typeface="Calibri"/>
              </a:defRPr>
            </a:lvl3pPr>
            <a:lvl4pPr indent="0" lvl="3" marL="0" marR="0" rtl="0" algn="r">
              <a:spcBef>
                <a:spcPts val="0"/>
              </a:spcBef>
              <a:buNone/>
              <a:defRPr b="0" sz="1200" u="none">
                <a:solidFill>
                  <a:schemeClr val="lt1"/>
                </a:solidFill>
                <a:latin typeface="Calibri"/>
                <a:ea typeface="Calibri"/>
                <a:cs typeface="Calibri"/>
                <a:sym typeface="Calibri"/>
              </a:defRPr>
            </a:lvl4pPr>
            <a:lvl5pPr indent="0" lvl="4" marL="0" marR="0" rtl="0" algn="r">
              <a:spcBef>
                <a:spcPts val="0"/>
              </a:spcBef>
              <a:buNone/>
              <a:defRPr b="0" sz="1200" u="none">
                <a:solidFill>
                  <a:schemeClr val="lt1"/>
                </a:solidFill>
                <a:latin typeface="Calibri"/>
                <a:ea typeface="Calibri"/>
                <a:cs typeface="Calibri"/>
                <a:sym typeface="Calibri"/>
              </a:defRPr>
            </a:lvl5pPr>
            <a:lvl6pPr indent="0" lvl="5" marL="0" marR="0" rtl="0" algn="r">
              <a:spcBef>
                <a:spcPts val="0"/>
              </a:spcBef>
              <a:buNone/>
              <a:defRPr b="0" sz="1200" u="none">
                <a:solidFill>
                  <a:schemeClr val="lt1"/>
                </a:solidFill>
                <a:latin typeface="Calibri"/>
                <a:ea typeface="Calibri"/>
                <a:cs typeface="Calibri"/>
                <a:sym typeface="Calibri"/>
              </a:defRPr>
            </a:lvl6pPr>
            <a:lvl7pPr indent="0" lvl="6" marL="0" marR="0" rtl="0" algn="r">
              <a:spcBef>
                <a:spcPts val="0"/>
              </a:spcBef>
              <a:buNone/>
              <a:defRPr b="0" sz="1200" u="none">
                <a:solidFill>
                  <a:schemeClr val="lt1"/>
                </a:solidFill>
                <a:latin typeface="Calibri"/>
                <a:ea typeface="Calibri"/>
                <a:cs typeface="Calibri"/>
                <a:sym typeface="Calibri"/>
              </a:defRPr>
            </a:lvl7pPr>
            <a:lvl8pPr indent="0" lvl="7" marL="0" marR="0" rtl="0" algn="r">
              <a:spcBef>
                <a:spcPts val="0"/>
              </a:spcBef>
              <a:buNone/>
              <a:defRPr b="0" sz="1200" u="none">
                <a:solidFill>
                  <a:schemeClr val="lt1"/>
                </a:solidFill>
                <a:latin typeface="Calibri"/>
                <a:ea typeface="Calibri"/>
                <a:cs typeface="Calibri"/>
                <a:sym typeface="Calibri"/>
              </a:defRPr>
            </a:lvl8pPr>
            <a:lvl9pPr indent="0" lvl="8" marL="0" marR="0" rtl="0" algn="r">
              <a:spcBef>
                <a:spcPts val="0"/>
              </a:spcBef>
              <a:buNone/>
              <a:defRPr b="0" sz="1200" u="none">
                <a:solidFill>
                  <a:schemeClr val="lt1"/>
                </a:solidFill>
                <a:latin typeface="Calibri"/>
                <a:ea typeface="Calibri"/>
                <a:cs typeface="Calibri"/>
                <a:sym typeface="Calibri"/>
              </a:defRPr>
            </a:lvl9pPr>
          </a:lstStyle>
          <a:p>
            <a:pPr indent="0" lvl="0" marL="0" rtl="0" algn="r">
              <a:spcBef>
                <a:spcPts val="0"/>
              </a:spcBef>
              <a:spcAft>
                <a:spcPts val="0"/>
              </a:spcAft>
              <a:buNone/>
            </a:pPr>
            <a:r>
              <a:rPr lang="en-US"/>
              <a:t># </a:t>
            </a: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2.png"/><Relationship Id="rId6" Type="http://schemas.openxmlformats.org/officeDocument/2006/relationships/image" Target="../media/image16.png"/><Relationship Id="rId7"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0.png"/><Relationship Id="rId6"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5.jp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5.jp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19.png"/><Relationship Id="rId6"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ec.europa.eu/environment/eussd/buildings.htm" TargetMode="External"/><Relationship Id="rId4" Type="http://schemas.openxmlformats.org/officeDocument/2006/relationships/image" Target="../media/image12.png"/><Relationship Id="rId5" Type="http://schemas.openxmlformats.org/officeDocument/2006/relationships/image" Target="../media/image21.png"/><Relationship Id="rId6" Type="http://schemas.openxmlformats.org/officeDocument/2006/relationships/image" Target="../media/image27.png"/><Relationship Id="rId7"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
          <p:cNvSpPr txBox="1"/>
          <p:nvPr/>
        </p:nvSpPr>
        <p:spPr>
          <a:xfrm>
            <a:off x="230517" y="3275195"/>
            <a:ext cx="4646283" cy="2520280"/>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0070C0"/>
              </a:buClr>
              <a:buSzPts val="3600"/>
              <a:buFont typeface="Arial"/>
              <a:buNone/>
            </a:pPr>
            <a:r>
              <a:rPr lang="en-US" sz="3600">
                <a:solidFill>
                  <a:srgbClr val="0070C0"/>
                </a:solidFill>
                <a:latin typeface="Calibri"/>
                <a:ea typeface="Calibri"/>
                <a:cs typeface="Calibri"/>
                <a:sym typeface="Calibri"/>
              </a:rPr>
              <a:t>Module de formation 4</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Calcul des critères de </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l'évaluation SNTool </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Échelle du Quartier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0"/>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04" name="Google Shape;204;p10">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05" name="Google Shape;205;p10"/>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u="sng">
              <a:solidFill>
                <a:srgbClr val="1A965E"/>
              </a:solidFill>
            </a:endParaRPr>
          </a:p>
        </p:txBody>
      </p:sp>
      <p:sp>
        <p:nvSpPr>
          <p:cNvPr id="206" name="Google Shape;206;p10"/>
          <p:cNvSpPr txBox="1"/>
          <p:nvPr>
            <p:ph idx="1" type="body"/>
          </p:nvPr>
        </p:nvSpPr>
        <p:spPr>
          <a:xfrm>
            <a:off x="268224" y="926592"/>
            <a:ext cx="8418576" cy="60883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LIMITE ET ÉTENDUE</a:t>
            </a:r>
            <a:endParaRPr b="0" i="0" sz="2400" u="none" cap="none" strike="noStrike">
              <a:solidFill>
                <a:schemeClr val="dk1"/>
              </a:solidFill>
              <a:latin typeface="Calibri"/>
              <a:ea typeface="Calibri"/>
              <a:cs typeface="Calibri"/>
              <a:sym typeface="Calibri"/>
            </a:endParaRPr>
          </a:p>
        </p:txBody>
      </p:sp>
      <p:sp>
        <p:nvSpPr>
          <p:cNvPr id="207" name="Google Shape;207;p10"/>
          <p:cNvSpPr/>
          <p:nvPr/>
        </p:nvSpPr>
        <p:spPr>
          <a:xfrm>
            <a:off x="232610" y="1458958"/>
            <a:ext cx="8174544"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La limite d'évaluation comprend tout le voisinage.</a:t>
            </a:r>
            <a:endParaRPr sz="2200">
              <a:solidFill>
                <a:schemeClr val="dk1"/>
              </a:solidFill>
              <a:latin typeface="Calibri"/>
              <a:ea typeface="Calibri"/>
              <a:cs typeface="Calibri"/>
              <a:sym typeface="Calibri"/>
            </a:endParaRPr>
          </a:p>
        </p:txBody>
      </p:sp>
      <p:sp>
        <p:nvSpPr>
          <p:cNvPr id="208" name="Google Shape;208;p10"/>
          <p:cNvSpPr/>
          <p:nvPr/>
        </p:nvSpPr>
        <p:spPr>
          <a:xfrm>
            <a:off x="232610" y="1889845"/>
            <a:ext cx="8222633" cy="41549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Coefficients de perméabilité de référence : </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Herbe = 1</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Gravier = 0,9</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Sable = 0,9</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plastique remplis de terre/herbe = 0,8</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béton sur l'herbe = 0,6</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Caillebotis en béton reposant sur le gravier = 0,6</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de verrouillage reposant sur le sable = 0,3</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d'enclenchement reposant sur le gravier = 0,3 </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Éléments imbriqués reposant sur la chaussée en béton = 0 </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Trottoirs continus appuyés sur le béton = 0</a:t>
            </a:r>
            <a:endParaRPr/>
          </a:p>
          <a:p>
            <a:pPr indent="0" lvl="0" marL="0" marR="0" rtl="0" algn="l">
              <a:spcBef>
                <a:spcPts val="0"/>
              </a:spcBef>
              <a:spcAft>
                <a:spcPts val="0"/>
              </a:spcAft>
              <a:buNone/>
            </a:pPr>
            <a:r>
              <a:rPr lang="en-US" sz="2200">
                <a:solidFill>
                  <a:schemeClr val="dk1"/>
                </a:solidFill>
                <a:latin typeface="Calibri"/>
                <a:ea typeface="Calibri"/>
                <a:cs typeface="Calibri"/>
                <a:sym typeface="Calibri"/>
              </a:rPr>
              <a:t>Asphalte = 0</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1"/>
          <p:cNvSpPr txBox="1"/>
          <p:nvPr>
            <p:ph idx="12" type="sldNum"/>
          </p:nvPr>
        </p:nvSpPr>
        <p:spPr>
          <a:xfrm>
            <a:off x="7010400" y="6572250"/>
            <a:ext cx="2133600" cy="273761"/>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14" name="Google Shape;214;p11">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15" name="Google Shape;215;p11"/>
          <p:cNvSpPr txBox="1"/>
          <p:nvPr/>
        </p:nvSpPr>
        <p:spPr>
          <a:xfrm>
            <a:off x="243150" y="1473640"/>
            <a:ext cx="8777025" cy="1670096"/>
          </a:xfrm>
          <a:prstGeom prst="rect">
            <a:avLst/>
          </a:prstGeom>
          <a:blipFill rotWithShape="1">
            <a:blip r:embed="rId5">
              <a:alphaModFix/>
            </a:blip>
            <a:stretch>
              <a:fillRect b="0" l="-970" r="0" t="-2554"/>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16" name="Google Shape;216;p11"/>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MÉTHODE D'ÉVALUATION</a:t>
            </a:r>
            <a:endParaRPr sz="2400" u="sng">
              <a:solidFill>
                <a:schemeClr val="dk1"/>
              </a:solidFill>
              <a:latin typeface="Calibri"/>
              <a:ea typeface="Calibri"/>
              <a:cs typeface="Calibri"/>
              <a:sym typeface="Calibri"/>
            </a:endParaRPr>
          </a:p>
        </p:txBody>
      </p:sp>
      <p:sp>
        <p:nvSpPr>
          <p:cNvPr id="217" name="Google Shape;217;p11"/>
          <p:cNvSpPr txBox="1"/>
          <p:nvPr>
            <p:ph type="title"/>
          </p:nvPr>
        </p:nvSpPr>
        <p:spPr>
          <a:xfrm>
            <a:off x="0" y="-21265"/>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u="sng">
              <a:solidFill>
                <a:srgbClr val="1A965E"/>
              </a:solidFill>
            </a:endParaRPr>
          </a:p>
        </p:txBody>
      </p:sp>
      <p:sp>
        <p:nvSpPr>
          <p:cNvPr id="218" name="Google Shape;218;p11"/>
          <p:cNvSpPr/>
          <p:nvPr/>
        </p:nvSpPr>
        <p:spPr>
          <a:xfrm>
            <a:off x="243150" y="2390140"/>
            <a:ext cx="8318046" cy="1446550"/>
          </a:xfrm>
          <a:prstGeom prst="rect">
            <a:avLst/>
          </a:prstGeom>
          <a:blipFill rotWithShape="1">
            <a:blip r:embed="rId6">
              <a:alphaModFix/>
            </a:blip>
            <a:stretch>
              <a:fillRect b="-8015" l="-1024" r="-72" t="-3375"/>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19" name="Google Shape;219;p11"/>
          <p:cNvSpPr txBox="1"/>
          <p:nvPr/>
        </p:nvSpPr>
        <p:spPr>
          <a:xfrm>
            <a:off x="3643989" y="3929028"/>
            <a:ext cx="1856021" cy="1100558"/>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sp>
        <p:nvSpPr>
          <p:cNvPr id="220" name="Google Shape;220;p11"/>
          <p:cNvSpPr txBox="1"/>
          <p:nvPr/>
        </p:nvSpPr>
        <p:spPr>
          <a:xfrm>
            <a:off x="771248" y="1973691"/>
            <a:ext cx="5975915" cy="32028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lang="en-US" sz="2000">
                <a:solidFill>
                  <a:schemeClr val="dk1"/>
                </a:solidFill>
                <a:latin typeface="Calibri"/>
                <a:ea typeface="Calibri"/>
                <a:cs typeface="Calibri"/>
                <a:sym typeface="Calibri"/>
              </a:rPr>
              <a:t>Calculer la </a:t>
            </a:r>
            <a:r>
              <a:rPr b="1" lang="en-US" sz="2000">
                <a:solidFill>
                  <a:schemeClr val="dk1"/>
                </a:solidFill>
                <a:latin typeface="Calibri"/>
                <a:ea typeface="Calibri"/>
                <a:cs typeface="Calibri"/>
                <a:sym typeface="Calibri"/>
              </a:rPr>
              <a:t>superficie totale </a:t>
            </a:r>
            <a:r>
              <a:rPr lang="en-US" sz="2000">
                <a:solidFill>
                  <a:schemeClr val="dk1"/>
                </a:solidFill>
                <a:latin typeface="Calibri"/>
                <a:ea typeface="Calibri"/>
                <a:cs typeface="Calibri"/>
                <a:sym typeface="Calibri"/>
              </a:rPr>
              <a:t>du quartier</a:t>
            </a:r>
            <a:endParaRPr b="1" sz="2000">
              <a:solidFill>
                <a:srgbClr val="7F7F7F"/>
              </a:solidFill>
              <a:latin typeface="Arial"/>
              <a:ea typeface="Arial"/>
              <a:cs typeface="Arial"/>
              <a:sym typeface="Arial"/>
            </a:endParaRPr>
          </a:p>
        </p:txBody>
      </p:sp>
      <p:sp>
        <p:nvSpPr>
          <p:cNvPr id="221" name="Google Shape;221;p11"/>
          <p:cNvSpPr txBox="1"/>
          <p:nvPr/>
        </p:nvSpPr>
        <p:spPr>
          <a:xfrm>
            <a:off x="628373" y="2507091"/>
            <a:ext cx="8087002" cy="124361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lang="en-US" sz="2000">
                <a:solidFill>
                  <a:schemeClr val="dk1"/>
                </a:solidFill>
                <a:latin typeface="Calibri"/>
                <a:ea typeface="Calibri"/>
                <a:cs typeface="Calibri"/>
                <a:sym typeface="Calibri"/>
              </a:rPr>
              <a:t>calculer </a:t>
            </a:r>
            <a:r>
              <a:rPr b="1" lang="en-US" sz="2000">
                <a:solidFill>
                  <a:schemeClr val="dk1"/>
                </a:solidFill>
                <a:latin typeface="Calibri"/>
                <a:ea typeface="Calibri"/>
                <a:cs typeface="Calibri"/>
                <a:sym typeface="Calibri"/>
              </a:rPr>
              <a:t>l'aire des différentes surfaces</a:t>
            </a:r>
            <a:r>
              <a:rPr lang="en-US" sz="2000">
                <a:solidFill>
                  <a:schemeClr val="dk1"/>
                </a:solidFill>
                <a:latin typeface="Calibri"/>
                <a:ea typeface="Calibri"/>
                <a:cs typeface="Calibri"/>
                <a:sym typeface="Calibri"/>
              </a:rPr>
              <a:t>, Ai, de revêtements différents ou occupées par des constructions dans l'aire urbaine (exp. espaces verts, surfaces revêtues d'asphalte, surfaces occupées par des bâtiments, etc.) Inclure toutes les surfaces du voisinage de sorte que :</a:t>
            </a:r>
            <a:endParaRPr b="1" sz="2000">
              <a:solidFill>
                <a:srgbClr val="7F7F7F"/>
              </a:solidFill>
              <a:latin typeface="Arial"/>
              <a:ea typeface="Arial"/>
              <a:cs typeface="Arial"/>
              <a:sym typeface="Arial"/>
            </a:endParaRPr>
          </a:p>
        </p:txBody>
      </p:sp>
      <p:sp>
        <p:nvSpPr>
          <p:cNvPr id="222" name="Google Shape;222;p11"/>
          <p:cNvSpPr txBox="1"/>
          <p:nvPr/>
        </p:nvSpPr>
        <p:spPr>
          <a:xfrm>
            <a:off x="380723" y="1487912"/>
            <a:ext cx="4648477" cy="342700"/>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2000">
                <a:solidFill>
                  <a:srgbClr val="7F7F7F"/>
                </a:solidFill>
                <a:latin typeface="Calibri"/>
                <a:ea typeface="Calibri"/>
                <a:cs typeface="Calibri"/>
                <a:sym typeface="Calibri"/>
              </a:rPr>
              <a:t>Les étapes de calcul sont les suivantes :</a:t>
            </a:r>
            <a:endParaRPr b="1" sz="2000">
              <a:solidFill>
                <a:srgbClr val="7F7F7F"/>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2"/>
          <p:cNvSpPr txBox="1"/>
          <p:nvPr>
            <p:ph type="title"/>
          </p:nvPr>
        </p:nvSpPr>
        <p:spPr>
          <a:xfrm>
            <a:off x="0" y="-10632"/>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229" name="Google Shape;229;p1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0" name="Google Shape;230;p12"/>
          <p:cNvSpPr/>
          <p:nvPr/>
        </p:nvSpPr>
        <p:spPr>
          <a:xfrm>
            <a:off x="401229" y="975775"/>
            <a:ext cx="45672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u="sng">
                <a:solidFill>
                  <a:schemeClr val="dk1"/>
                </a:solidFill>
                <a:latin typeface="Calibri"/>
                <a:ea typeface="Calibri"/>
                <a:cs typeface="Calibri"/>
                <a:sym typeface="Calibri"/>
              </a:rPr>
              <a:t>MÉTHODE D'ÉVALUATION</a:t>
            </a:r>
            <a:endParaRPr/>
          </a:p>
        </p:txBody>
      </p:sp>
      <p:pic>
        <p:nvPicPr>
          <p:cNvPr id="231" name="Google Shape;231;p1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32" name="Google Shape;232;p12"/>
          <p:cNvSpPr/>
          <p:nvPr/>
        </p:nvSpPr>
        <p:spPr>
          <a:xfrm>
            <a:off x="243150" y="1525515"/>
            <a:ext cx="8729400" cy="3323987"/>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2200"/>
              <a:buFont typeface="Calibri"/>
              <a:buAutoNum type="arabicPeriod" startAt="3"/>
            </a:pPr>
            <a:r>
              <a:rPr lang="en-US" sz="2200">
                <a:solidFill>
                  <a:schemeClr val="dk1"/>
                </a:solidFill>
                <a:latin typeface="Calibri"/>
                <a:ea typeface="Calibri"/>
                <a:cs typeface="Calibri"/>
                <a:sym typeface="Calibri"/>
              </a:rPr>
              <a:t>Calculer la </a:t>
            </a:r>
            <a:r>
              <a:rPr b="1" lang="en-US" sz="2200">
                <a:solidFill>
                  <a:schemeClr val="dk1"/>
                </a:solidFill>
                <a:latin typeface="Calibri"/>
                <a:ea typeface="Calibri"/>
                <a:cs typeface="Calibri"/>
                <a:sym typeface="Calibri"/>
              </a:rPr>
              <a:t>surface pondérée du voisinage</a:t>
            </a:r>
            <a:r>
              <a:rPr lang="en-US" sz="2200">
                <a:solidFill>
                  <a:schemeClr val="dk1"/>
                </a:solidFill>
                <a:latin typeface="Calibri"/>
                <a:ea typeface="Calibri"/>
                <a:cs typeface="Calibri"/>
                <a:sym typeface="Calibri"/>
              </a:rPr>
              <a:t>, en tenant compte des coefficients de perméabilité (α i) des différentes surfaces (Ai)</a:t>
            </a:r>
            <a:endParaRPr sz="2200">
              <a:solidFill>
                <a:schemeClr val="dk1"/>
              </a:solidFill>
              <a:latin typeface="Calibri"/>
              <a:ea typeface="Calibri"/>
              <a:cs typeface="Calibri"/>
              <a:sym typeface="Calibri"/>
            </a:endParaRPr>
          </a:p>
          <a:p>
            <a:pPr indent="0" lvl="0" marL="0" marR="0" rtl="0" algn="l">
              <a:spcBef>
                <a:spcPts val="0"/>
              </a:spcBef>
              <a:spcAft>
                <a:spcPts val="0"/>
              </a:spcAft>
              <a:buNone/>
            </a:pP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457200" lvl="0" marL="457200" marR="0" rtl="0" algn="l">
              <a:spcBef>
                <a:spcPts val="0"/>
              </a:spcBef>
              <a:spcAft>
                <a:spcPts val="0"/>
              </a:spcAft>
              <a:buClr>
                <a:schemeClr val="dk1"/>
              </a:buClr>
              <a:buSzPts val="2200"/>
              <a:buFont typeface="Calibri"/>
              <a:buAutoNum type="arabicPeriod" startAt="4"/>
            </a:pPr>
            <a:r>
              <a:rPr lang="en-US" sz="2200">
                <a:solidFill>
                  <a:schemeClr val="dk1"/>
                </a:solidFill>
                <a:latin typeface="Calibri"/>
                <a:ea typeface="Calibri"/>
                <a:cs typeface="Calibri"/>
                <a:sym typeface="Calibri"/>
              </a:rPr>
              <a:t>Calculer la valeur de l’indicateur comme le rapport en pourcentage de la </a:t>
            </a:r>
            <a:r>
              <a:rPr b="1" lang="en-US" sz="2200">
                <a:solidFill>
                  <a:schemeClr val="dk1"/>
                </a:solidFill>
                <a:latin typeface="Calibri"/>
                <a:ea typeface="Calibri"/>
                <a:cs typeface="Calibri"/>
                <a:sym typeface="Calibri"/>
              </a:rPr>
              <a:t>surface pondérée du voisinage </a:t>
            </a:r>
            <a:r>
              <a:rPr lang="en-US" sz="2200">
                <a:solidFill>
                  <a:srgbClr val="1A965E"/>
                </a:solidFill>
                <a:latin typeface="Calibri"/>
                <a:ea typeface="Calibri"/>
                <a:cs typeface="Calibri"/>
                <a:sym typeface="Calibri"/>
              </a:rPr>
              <a:t>(étape 3</a:t>
            </a:r>
            <a:r>
              <a:rPr lang="en-US" sz="2200">
                <a:solidFill>
                  <a:schemeClr val="dk1"/>
                </a:solidFill>
                <a:latin typeface="Calibri"/>
                <a:ea typeface="Calibri"/>
                <a:cs typeface="Calibri"/>
                <a:sym typeface="Calibri"/>
              </a:rPr>
              <a:t>) à la </a:t>
            </a:r>
            <a:r>
              <a:rPr b="1" lang="en-US" sz="2200">
                <a:solidFill>
                  <a:schemeClr val="dk1"/>
                </a:solidFill>
                <a:latin typeface="Calibri"/>
                <a:ea typeface="Calibri"/>
                <a:cs typeface="Calibri"/>
                <a:sym typeface="Calibri"/>
              </a:rPr>
              <a:t>surface totale du voisinage </a:t>
            </a:r>
            <a:r>
              <a:rPr lang="en-US" sz="2200">
                <a:solidFill>
                  <a:srgbClr val="1A965E"/>
                </a:solidFill>
                <a:latin typeface="Calibri"/>
                <a:ea typeface="Calibri"/>
                <a:cs typeface="Calibri"/>
                <a:sym typeface="Calibri"/>
              </a:rPr>
              <a:t>(étape 1), [</a:t>
            </a:r>
            <a:r>
              <a:rPr lang="en-US" sz="2200">
                <a:solidFill>
                  <a:schemeClr val="dk1"/>
                </a:solidFill>
                <a:latin typeface="Calibri"/>
                <a:ea typeface="Calibri"/>
                <a:cs typeface="Calibri"/>
                <a:sym typeface="Calibri"/>
              </a:rPr>
              <a:t>%]</a:t>
            </a:r>
            <a:endParaRPr sz="2200">
              <a:solidFill>
                <a:schemeClr val="dk1"/>
              </a:solidFill>
              <a:latin typeface="Calibri"/>
              <a:ea typeface="Calibri"/>
              <a:cs typeface="Calibri"/>
              <a:sym typeface="Calibri"/>
            </a:endParaRPr>
          </a:p>
        </p:txBody>
      </p:sp>
      <p:sp>
        <p:nvSpPr>
          <p:cNvPr id="233" name="Google Shape;233;p12"/>
          <p:cNvSpPr txBox="1"/>
          <p:nvPr/>
        </p:nvSpPr>
        <p:spPr>
          <a:xfrm>
            <a:off x="3063567" y="2367435"/>
            <a:ext cx="2278957" cy="932628"/>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Calibri"/>
                <a:ea typeface="Calibri"/>
                <a:cs typeface="Calibri"/>
                <a:sym typeface="Calibri"/>
              </a:rPr>
              <a:t> </a:t>
            </a:r>
            <a:endParaRPr/>
          </a:p>
        </p:txBody>
      </p:sp>
      <p:pic>
        <p:nvPicPr>
          <p:cNvPr id="234" name="Google Shape;234;p12"/>
          <p:cNvPicPr preferRelativeResize="0"/>
          <p:nvPr/>
        </p:nvPicPr>
        <p:blipFill rotWithShape="1">
          <a:blip r:embed="rId6">
            <a:alphaModFix/>
          </a:blip>
          <a:srcRect b="0" l="0" r="0" t="0"/>
          <a:stretch/>
        </p:blipFill>
        <p:spPr>
          <a:xfrm>
            <a:off x="7202443" y="5219975"/>
            <a:ext cx="1812773" cy="1198310"/>
          </a:xfrm>
          <a:prstGeom prst="rect">
            <a:avLst/>
          </a:prstGeom>
          <a:noFill/>
          <a:ln>
            <a:noFill/>
          </a:ln>
        </p:spPr>
      </p:pic>
      <p:sp>
        <p:nvSpPr>
          <p:cNvPr id="235" name="Google Shape;235;p12"/>
          <p:cNvSpPr/>
          <p:nvPr/>
        </p:nvSpPr>
        <p:spPr>
          <a:xfrm>
            <a:off x="7933941" y="5731596"/>
            <a:ext cx="44595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sng">
                <a:solidFill>
                  <a:srgbClr val="FF0000"/>
                </a:solidFill>
                <a:latin typeface="Calibri"/>
                <a:ea typeface="Calibri"/>
                <a:cs typeface="Calibri"/>
                <a:sym typeface="Calibri"/>
              </a:rPr>
              <a:t>%</a:t>
            </a:r>
            <a:endParaRPr b="1" sz="2800" u="sng">
              <a:solidFill>
                <a:srgbClr val="FF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1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241" name="Google Shape;241;p1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2" name="Google Shape;242;p13"/>
          <p:cNvSpPr/>
          <p:nvPr/>
        </p:nvSpPr>
        <p:spPr>
          <a:xfrm>
            <a:off x="410905" y="1590250"/>
            <a:ext cx="8494970"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Lignes directrices sur les meilleures pratiques pour limiter l'atténuation ou la compensation de l'imperméabilisation des sols, Union européenne, 2012</a:t>
            </a:r>
            <a:endParaRPr sz="2200">
              <a:solidFill>
                <a:schemeClr val="dk1"/>
              </a:solidFill>
              <a:latin typeface="Calibri"/>
              <a:ea typeface="Calibri"/>
              <a:cs typeface="Calibri"/>
              <a:sym typeface="Calibri"/>
            </a:endParaRPr>
          </a:p>
          <a:p>
            <a:pPr indent="-463550" lvl="0" marL="463550" marR="0" rtl="0" algn="l">
              <a:spcBef>
                <a:spcPts val="0"/>
              </a:spcBef>
              <a:spcAft>
                <a:spcPts val="0"/>
              </a:spcAft>
              <a:buNone/>
            </a:pPr>
            <a:r>
              <a:rPr lang="en-US" sz="2200">
                <a:solidFill>
                  <a:schemeClr val="dk1"/>
                </a:solidFill>
                <a:latin typeface="Calibri"/>
                <a:ea typeface="Calibri"/>
                <a:cs typeface="Calibri"/>
                <a:sym typeface="Calibri"/>
              </a:rPr>
              <a:t>http://ec.europa.eu/environment/soil/pdf/guidelines/pub/soil_en.pdf </a:t>
            </a:r>
            <a:endParaRPr sz="2200">
              <a:solidFill>
                <a:schemeClr val="dk1"/>
              </a:solidFill>
              <a:latin typeface="Calibri"/>
              <a:ea typeface="Calibri"/>
              <a:cs typeface="Calibri"/>
              <a:sym typeface="Calibri"/>
            </a:endParaRPr>
          </a:p>
        </p:txBody>
      </p:sp>
      <p:sp>
        <p:nvSpPr>
          <p:cNvPr id="243" name="Google Shape;243;p13"/>
          <p:cNvSpPr txBox="1"/>
          <p:nvPr>
            <p:ph idx="1" type="body"/>
          </p:nvPr>
        </p:nvSpPr>
        <p:spPr>
          <a:xfrm>
            <a:off x="387220" y="903833"/>
            <a:ext cx="8229600" cy="514421"/>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RÉFÉRENCES et NORMES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4"/>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640"/>
              </a:spcBef>
              <a:spcAft>
                <a:spcPts val="0"/>
              </a:spcAft>
              <a:buClr>
                <a:schemeClr val="dk1"/>
              </a:buClr>
              <a:buSzPts val="3200"/>
              <a:buFont typeface="Arial"/>
              <a:buNone/>
            </a:pPr>
            <a:r>
              <a:rPr b="1" i="0" lang="en-US" sz="3200" u="none" cap="none" strike="noStrike">
                <a:solidFill>
                  <a:schemeClr val="dk1"/>
                </a:solidFill>
                <a:latin typeface="Calibri"/>
                <a:ea typeface="Calibri"/>
                <a:cs typeface="Calibri"/>
                <a:sym typeface="Calibri"/>
              </a:rPr>
              <a:t>EXEMPLE </a:t>
            </a:r>
            <a:endParaRPr b="0" i="0" sz="3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249" name="Google Shape;249;p14"/>
          <p:cNvSpPr txBox="1"/>
          <p:nvPr>
            <p:ph idx="12" type="sldNum"/>
          </p:nvPr>
        </p:nvSpPr>
        <p:spPr>
          <a:xfrm>
            <a:off x="7010400" y="6548846"/>
            <a:ext cx="2133600" cy="30915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0" name="Google Shape;250;p1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15"/>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256" name="Google Shape;256;p15"/>
          <p:cNvSpPr txBox="1"/>
          <p:nvPr>
            <p:ph idx="1" type="body"/>
          </p:nvPr>
        </p:nvSpPr>
        <p:spPr>
          <a:xfrm>
            <a:off x="457200" y="958293"/>
            <a:ext cx="8234039" cy="227379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Dans un quartier existant, d'une surface totale de 400873m</a:t>
            </a:r>
            <a:r>
              <a:rPr b="0" baseline="30000" i="0" lang="en-US" sz="2200" u="none" cap="none" strike="noStrike">
                <a:solidFill>
                  <a:schemeClr val="dk1"/>
                </a:solidFill>
                <a:latin typeface="Calibri"/>
                <a:ea typeface="Calibri"/>
                <a:cs typeface="Calibri"/>
                <a:sym typeface="Calibri"/>
              </a:rPr>
              <a:t>2</a:t>
            </a:r>
            <a:r>
              <a:rPr b="0" i="0" lang="en-US" sz="2200" u="none" cap="none" strike="noStrike">
                <a:solidFill>
                  <a:schemeClr val="dk1"/>
                </a:solidFill>
                <a:latin typeface="Calibri"/>
                <a:ea typeface="Calibri"/>
                <a:cs typeface="Calibri"/>
                <a:sym typeface="Calibri"/>
              </a:rPr>
              <a:t>, les différents matériaux de couverture du sol ont été définis. </a:t>
            </a:r>
            <a:endParaRPr/>
          </a:p>
          <a:p>
            <a:pPr indent="0" lvl="0" marL="0" marR="0" rtl="0" algn="l">
              <a:spcBef>
                <a:spcPts val="1200"/>
              </a:spcBef>
              <a:spcAft>
                <a:spcPts val="0"/>
              </a:spcAft>
              <a:buClr>
                <a:schemeClr val="dk1"/>
              </a:buClr>
              <a:buSzPts val="2000"/>
              <a:buFont typeface="Arial"/>
              <a:buNone/>
            </a:pPr>
            <a:r>
              <a:t/>
            </a:r>
            <a:endParaRPr b="1" i="1" sz="2000" u="none" cap="none" strike="noStrike">
              <a:solidFill>
                <a:schemeClr val="dk1"/>
              </a:solidFill>
              <a:latin typeface="Calibri"/>
              <a:ea typeface="Calibri"/>
              <a:cs typeface="Calibri"/>
              <a:sym typeface="Calibri"/>
            </a:endParaRPr>
          </a:p>
          <a:p>
            <a:pPr indent="0" lvl="0" marL="0" marR="0" rtl="0" algn="l">
              <a:spcBef>
                <a:spcPts val="600"/>
              </a:spcBef>
              <a:spcAft>
                <a:spcPts val="0"/>
              </a:spcAft>
              <a:buClr>
                <a:schemeClr val="dk1"/>
              </a:buClr>
              <a:buSzPts val="2000"/>
              <a:buFont typeface="Arial"/>
              <a:buNone/>
            </a:pPr>
            <a:r>
              <a:t/>
            </a:r>
            <a:endParaRPr b="1" i="1" sz="2000" u="none" cap="none" strike="noStrike">
              <a:solidFill>
                <a:schemeClr val="dk1"/>
              </a:solidFill>
              <a:latin typeface="Calibri"/>
              <a:ea typeface="Calibri"/>
              <a:cs typeface="Calibri"/>
              <a:sym typeface="Calibri"/>
            </a:endParaRPr>
          </a:p>
        </p:txBody>
      </p:sp>
      <p:sp>
        <p:nvSpPr>
          <p:cNvPr id="257" name="Google Shape;257;p15"/>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u="sng">
              <a:solidFill>
                <a:srgbClr val="1A965E"/>
              </a:solidFill>
            </a:endParaRPr>
          </a:p>
        </p:txBody>
      </p:sp>
      <p:grpSp>
        <p:nvGrpSpPr>
          <p:cNvPr id="258" name="Google Shape;258;p15"/>
          <p:cNvGrpSpPr/>
          <p:nvPr/>
        </p:nvGrpSpPr>
        <p:grpSpPr>
          <a:xfrm>
            <a:off x="314960" y="4818409"/>
            <a:ext cx="8514080" cy="805105"/>
            <a:chOff x="314960" y="3584451"/>
            <a:chExt cx="8514080" cy="805105"/>
          </a:xfrm>
        </p:grpSpPr>
        <p:sp>
          <p:nvSpPr>
            <p:cNvPr id="259" name="Google Shape;259;p15"/>
            <p:cNvSpPr txBox="1"/>
            <p:nvPr/>
          </p:nvSpPr>
          <p:spPr>
            <a:xfrm>
              <a:off x="314960" y="3584451"/>
              <a:ext cx="8514080" cy="805105"/>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la part de la zone urbaine perméable à l'eau</a:t>
              </a:r>
              <a:endParaRPr b="1" sz="2000">
                <a:solidFill>
                  <a:schemeClr val="dk1"/>
                </a:solidFill>
                <a:latin typeface="Calibri"/>
                <a:ea typeface="Calibri"/>
                <a:cs typeface="Calibri"/>
                <a:sym typeface="Calibri"/>
              </a:endParaRPr>
            </a:p>
          </p:txBody>
        </p:sp>
        <p:pic>
          <p:nvPicPr>
            <p:cNvPr id="260" name="Google Shape;260;p15"/>
            <p:cNvPicPr preferRelativeResize="0"/>
            <p:nvPr/>
          </p:nvPicPr>
          <p:blipFill rotWithShape="1">
            <a:blip r:embed="rId3">
              <a:alphaModFix/>
            </a:blip>
            <a:srcRect b="0" l="0" r="0" t="0"/>
            <a:stretch/>
          </p:blipFill>
          <p:spPr>
            <a:xfrm>
              <a:off x="457200" y="3686715"/>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pic>
        <p:nvPicPr>
          <p:cNvPr id="261" name="Google Shape;261;p15"/>
          <p:cNvPicPr preferRelativeResize="0"/>
          <p:nvPr/>
        </p:nvPicPr>
        <p:blipFill rotWithShape="1">
          <a:blip r:embed="rId4">
            <a:alphaModFix/>
          </a:blip>
          <a:srcRect b="0" l="0" r="0" t="0"/>
          <a:stretch/>
        </p:blipFill>
        <p:spPr>
          <a:xfrm>
            <a:off x="4461502" y="1732351"/>
            <a:ext cx="2950720" cy="28470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6"/>
          <p:cNvSpPr txBox="1"/>
          <p:nvPr>
            <p:ph idx="12" type="sldNum"/>
          </p:nvPr>
        </p:nvSpPr>
        <p:spPr>
          <a:xfrm>
            <a:off x="7010400" y="6591300"/>
            <a:ext cx="2133600" cy="266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268" name="Google Shape;268;p1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u="sng">
              <a:solidFill>
                <a:srgbClr val="1A965E"/>
              </a:solidFill>
            </a:endParaRPr>
          </a:p>
        </p:txBody>
      </p:sp>
      <p:sp>
        <p:nvSpPr>
          <p:cNvPr id="269" name="Google Shape;269;p16"/>
          <p:cNvSpPr/>
          <p:nvPr/>
        </p:nvSpPr>
        <p:spPr>
          <a:xfrm>
            <a:off x="184052" y="820521"/>
            <a:ext cx="278774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Données disponibles</a:t>
            </a:r>
            <a:endParaRPr sz="2400">
              <a:solidFill>
                <a:schemeClr val="lt1"/>
              </a:solidFill>
              <a:latin typeface="Calibri"/>
              <a:ea typeface="Calibri"/>
              <a:cs typeface="Calibri"/>
              <a:sym typeface="Calibri"/>
            </a:endParaRPr>
          </a:p>
        </p:txBody>
      </p:sp>
      <p:sp>
        <p:nvSpPr>
          <p:cNvPr id="270" name="Google Shape;270;p16"/>
          <p:cNvSpPr/>
          <p:nvPr/>
        </p:nvSpPr>
        <p:spPr>
          <a:xfrm>
            <a:off x="6893238" y="805638"/>
            <a:ext cx="157448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Étapes 1,2</a:t>
            </a:r>
            <a:endParaRPr sz="2400">
              <a:solidFill>
                <a:schemeClr val="lt1"/>
              </a:solidFill>
              <a:latin typeface="Calibri"/>
              <a:ea typeface="Calibri"/>
              <a:cs typeface="Calibri"/>
              <a:sym typeface="Calibri"/>
            </a:endParaRPr>
          </a:p>
        </p:txBody>
      </p:sp>
      <p:graphicFrame>
        <p:nvGraphicFramePr>
          <p:cNvPr id="271" name="Google Shape;271;p16"/>
          <p:cNvGraphicFramePr/>
          <p:nvPr/>
        </p:nvGraphicFramePr>
        <p:xfrm>
          <a:off x="649246" y="1905591"/>
          <a:ext cx="3000000" cy="3000000"/>
        </p:xfrm>
        <a:graphic>
          <a:graphicData uri="http://schemas.openxmlformats.org/drawingml/2006/table">
            <a:tbl>
              <a:tblPr bandRow="1" firstCol="1" firstRow="1">
                <a:noFill/>
                <a:tableStyleId>{5662312D-ED52-4275-9DFD-3FFEAC1FA98E}</a:tableStyleId>
              </a:tblPr>
              <a:tblGrid>
                <a:gridCol w="4356000"/>
                <a:gridCol w="1845600"/>
                <a:gridCol w="1643900"/>
              </a:tblGrid>
              <a:tr h="406225">
                <a:tc>
                  <a:txBody>
                    <a:bodyPr/>
                    <a:lstStyle/>
                    <a:p>
                      <a:pPr indent="0" lvl="0" marL="0" marR="0" rtl="0" algn="ctr">
                        <a:lnSpc>
                          <a:spcPct val="107000"/>
                        </a:lnSpc>
                        <a:spcBef>
                          <a:spcPts val="0"/>
                        </a:spcBef>
                        <a:spcAft>
                          <a:spcPts val="0"/>
                        </a:spcAft>
                        <a:buNone/>
                      </a:pPr>
                      <a:r>
                        <a:rPr lang="en-US" sz="2000"/>
                        <a:t> Matériaux</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Surface (m</a:t>
                      </a:r>
                      <a:r>
                        <a:rPr baseline="30000" lang="en-US" sz="2000"/>
                        <a:t>2</a:t>
                      </a:r>
                      <a:r>
                        <a:rPr lang="en-US" sz="2000"/>
                        <a:t>)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Coefficient de perméabilité</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Superficie totale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400873</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 </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Bâtiments</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190765</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Asphalte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35134</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latin typeface="Calibri"/>
                          <a:ea typeface="Calibri"/>
                          <a:cs typeface="Calibri"/>
                          <a:sym typeface="Calibri"/>
                        </a:rPr>
                        <a:t>Carreaux sur les trottoirs</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13320</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latin typeface="Calibri"/>
                          <a:ea typeface="Calibri"/>
                          <a:cs typeface="Calibri"/>
                          <a:sym typeface="Calibri"/>
                        </a:rPr>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latin typeface="Calibri"/>
                          <a:ea typeface="Calibri"/>
                          <a:cs typeface="Calibri"/>
                          <a:sym typeface="Calibri"/>
                        </a:rPr>
                        <a:t>Carreaux sur les carrés</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5847</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0</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Éléments d'enclenchement reposant sur du gravier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2605</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0,3</a:t>
                      </a:r>
                      <a:endParaRPr sz="2000">
                        <a:latin typeface="Calibri"/>
                        <a:ea typeface="Calibri"/>
                        <a:cs typeface="Calibri"/>
                        <a:sym typeface="Calibri"/>
                      </a:endParaRPr>
                    </a:p>
                  </a:txBody>
                  <a:tcPr marT="0" marB="0" marR="68575" marL="68575" anchor="ctr"/>
                </a:tc>
              </a:tr>
              <a:tr h="274325">
                <a:tc>
                  <a:txBody>
                    <a:bodyPr/>
                    <a:lstStyle/>
                    <a:p>
                      <a:pPr indent="0" lvl="0" marL="0" marR="0" rtl="0" algn="ctr">
                        <a:lnSpc>
                          <a:spcPct val="107000"/>
                        </a:lnSpc>
                        <a:spcBef>
                          <a:spcPts val="0"/>
                        </a:spcBef>
                        <a:spcAft>
                          <a:spcPts val="0"/>
                        </a:spcAft>
                        <a:buNone/>
                      </a:pPr>
                      <a:r>
                        <a:rPr lang="en-US" sz="2000"/>
                        <a:t>Herbe </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153202</a:t>
                      </a:r>
                      <a:endParaRPr sz="2000">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None/>
                      </a:pPr>
                      <a:r>
                        <a:rPr lang="en-US" sz="2000"/>
                        <a:t>1</a:t>
                      </a:r>
                      <a:endParaRPr sz="2000">
                        <a:latin typeface="Calibri"/>
                        <a:ea typeface="Calibri"/>
                        <a:cs typeface="Calibri"/>
                        <a:sym typeface="Calibri"/>
                      </a:endParaRPr>
                    </a:p>
                  </a:txBody>
                  <a:tcPr marT="0" marB="0" marR="68575" marL="68575" anchor="ct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17"/>
          <p:cNvPicPr preferRelativeResize="0"/>
          <p:nvPr/>
        </p:nvPicPr>
        <p:blipFill rotWithShape="1">
          <a:blip r:embed="rId3">
            <a:alphaModFix/>
          </a:blip>
          <a:srcRect b="0" l="0" r="0" t="0"/>
          <a:stretch/>
        </p:blipFill>
        <p:spPr>
          <a:xfrm>
            <a:off x="6531081" y="3996427"/>
            <a:ext cx="2157486" cy="1426178"/>
          </a:xfrm>
          <a:prstGeom prst="rect">
            <a:avLst/>
          </a:prstGeom>
          <a:noFill/>
          <a:ln>
            <a:noFill/>
          </a:ln>
        </p:spPr>
      </p:pic>
      <p:sp>
        <p:nvSpPr>
          <p:cNvPr id="277" name="Google Shape;277;p1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8" name="Google Shape;278;p17"/>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a:solidFill>
                <a:srgbClr val="00B050"/>
              </a:solidFill>
            </a:endParaRPr>
          </a:p>
        </p:txBody>
      </p:sp>
      <p:sp>
        <p:nvSpPr>
          <p:cNvPr id="279" name="Google Shape;279;p17"/>
          <p:cNvSpPr/>
          <p:nvPr/>
        </p:nvSpPr>
        <p:spPr>
          <a:xfrm>
            <a:off x="7639744" y="966675"/>
            <a:ext cx="1123256"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3</a:t>
            </a:r>
            <a:endParaRPr sz="2400">
              <a:solidFill>
                <a:schemeClr val="lt1"/>
              </a:solidFill>
              <a:latin typeface="Calibri"/>
              <a:ea typeface="Calibri"/>
              <a:cs typeface="Calibri"/>
              <a:sym typeface="Calibri"/>
            </a:endParaRPr>
          </a:p>
        </p:txBody>
      </p:sp>
      <p:sp>
        <p:nvSpPr>
          <p:cNvPr id="280" name="Google Shape;280;p17"/>
          <p:cNvSpPr/>
          <p:nvPr/>
        </p:nvSpPr>
        <p:spPr>
          <a:xfrm>
            <a:off x="327621" y="1104014"/>
            <a:ext cx="799963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la surface pondérée du voisinage</a:t>
            </a:r>
            <a:endParaRPr b="1" sz="2000">
              <a:solidFill>
                <a:schemeClr val="dk1"/>
              </a:solidFill>
              <a:latin typeface="Calibri"/>
              <a:ea typeface="Calibri"/>
              <a:cs typeface="Calibri"/>
              <a:sym typeface="Calibri"/>
            </a:endParaRPr>
          </a:p>
        </p:txBody>
      </p:sp>
      <p:sp>
        <p:nvSpPr>
          <p:cNvPr id="281" name="Google Shape;281;p17"/>
          <p:cNvSpPr/>
          <p:nvPr/>
        </p:nvSpPr>
        <p:spPr>
          <a:xfrm>
            <a:off x="263188" y="1632199"/>
            <a:ext cx="879327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(190765*0 + 35134*0+ 13320*0 + 5847*0 + 2605*0,3 + 153202*1) = </a:t>
            </a:r>
            <a:r>
              <a:rPr b="1" lang="en-US" sz="2000">
                <a:solidFill>
                  <a:schemeClr val="dk1"/>
                </a:solidFill>
                <a:latin typeface="Calibri"/>
                <a:ea typeface="Calibri"/>
                <a:cs typeface="Calibri"/>
                <a:sym typeface="Calibri"/>
              </a:rPr>
              <a:t>153984 m</a:t>
            </a:r>
            <a:r>
              <a:rPr baseline="30000" lang="en-US" sz="2000">
                <a:solidFill>
                  <a:schemeClr val="dk1"/>
                </a:solidFill>
                <a:latin typeface="Calibri"/>
                <a:ea typeface="Calibri"/>
                <a:cs typeface="Calibri"/>
                <a:sym typeface="Calibri"/>
              </a:rPr>
              <a:t>2</a:t>
            </a:r>
            <a:endParaRPr baseline="30000" sz="2000">
              <a:solidFill>
                <a:schemeClr val="dk1"/>
              </a:solidFill>
              <a:latin typeface="Calibri"/>
              <a:ea typeface="Calibri"/>
              <a:cs typeface="Calibri"/>
              <a:sym typeface="Calibri"/>
            </a:endParaRPr>
          </a:p>
        </p:txBody>
      </p:sp>
      <p:sp>
        <p:nvSpPr>
          <p:cNvPr id="282" name="Google Shape;282;p17"/>
          <p:cNvSpPr/>
          <p:nvPr/>
        </p:nvSpPr>
        <p:spPr>
          <a:xfrm>
            <a:off x="7734993" y="2550380"/>
            <a:ext cx="1094681" cy="830997"/>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4</a:t>
            </a:r>
            <a:endParaRPr sz="2400">
              <a:solidFill>
                <a:schemeClr val="lt1"/>
              </a:solidFill>
              <a:latin typeface="Calibri"/>
              <a:ea typeface="Calibri"/>
              <a:cs typeface="Calibri"/>
              <a:sym typeface="Calibri"/>
            </a:endParaRPr>
          </a:p>
        </p:txBody>
      </p:sp>
      <p:sp>
        <p:nvSpPr>
          <p:cNvPr id="283" name="Google Shape;283;p17"/>
          <p:cNvSpPr/>
          <p:nvPr/>
        </p:nvSpPr>
        <p:spPr>
          <a:xfrm>
            <a:off x="347044" y="2691664"/>
            <a:ext cx="7740375"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les émissions totales de CO</a:t>
            </a:r>
            <a:r>
              <a:rPr b="1" baseline="-25000" lang="en-US" sz="2000">
                <a:solidFill>
                  <a:schemeClr val="dk1"/>
                </a:solidFill>
                <a:latin typeface="Calibri"/>
                <a:ea typeface="Calibri"/>
                <a:cs typeface="Calibri"/>
                <a:sym typeface="Calibri"/>
              </a:rPr>
              <a:t>2</a:t>
            </a:r>
            <a:r>
              <a:rPr b="1" lang="en-US" sz="2000">
                <a:solidFill>
                  <a:schemeClr val="dk1"/>
                </a:solidFill>
                <a:latin typeface="Calibri"/>
                <a:ea typeface="Calibri"/>
                <a:cs typeface="Calibri"/>
                <a:sym typeface="Calibri"/>
              </a:rPr>
              <a:t> éq. liées à l'exploitation des bâtiments</a:t>
            </a:r>
            <a:r>
              <a:rPr lang="en-US" sz="2000">
                <a:solidFill>
                  <a:schemeClr val="dk1"/>
                </a:solidFill>
                <a:latin typeface="Calibri"/>
                <a:ea typeface="Calibri"/>
                <a:cs typeface="Calibri"/>
                <a:sym typeface="Calibri"/>
              </a:rPr>
              <a:t>, pour tous les bâtiments du voisinage</a:t>
            </a:r>
            <a:endParaRPr sz="2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000">
              <a:solidFill>
                <a:schemeClr val="dk1"/>
              </a:solidFill>
              <a:latin typeface="Calibri"/>
              <a:ea typeface="Calibri"/>
              <a:cs typeface="Calibri"/>
              <a:sym typeface="Calibri"/>
            </a:endParaRPr>
          </a:p>
        </p:txBody>
      </p:sp>
      <p:grpSp>
        <p:nvGrpSpPr>
          <p:cNvPr id="284" name="Google Shape;284;p17"/>
          <p:cNvGrpSpPr/>
          <p:nvPr/>
        </p:nvGrpSpPr>
        <p:grpSpPr>
          <a:xfrm>
            <a:off x="609451" y="3843187"/>
            <a:ext cx="4623071" cy="681966"/>
            <a:chOff x="1057193" y="4877535"/>
            <a:chExt cx="4623071" cy="681966"/>
          </a:xfrm>
        </p:grpSpPr>
        <p:sp>
          <p:nvSpPr>
            <p:cNvPr id="285" name="Google Shape;285;p17"/>
            <p:cNvSpPr/>
            <p:nvPr/>
          </p:nvSpPr>
          <p:spPr>
            <a:xfrm>
              <a:off x="3546509" y="4974726"/>
              <a:ext cx="2133755"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600">
                  <a:solidFill>
                    <a:schemeClr val="dk1"/>
                  </a:solidFill>
                  <a:latin typeface="Calibri"/>
                  <a:ea typeface="Calibri"/>
                  <a:cs typeface="Calibri"/>
                  <a:sym typeface="Calibri"/>
                </a:rPr>
                <a:t>Nombre total d'habitants</a:t>
              </a:r>
              <a:endParaRPr b="1" i="1" sz="1600">
                <a:solidFill>
                  <a:schemeClr val="dk1"/>
                </a:solidFill>
                <a:latin typeface="Calibri"/>
                <a:ea typeface="Calibri"/>
                <a:cs typeface="Calibri"/>
                <a:sym typeface="Calibri"/>
              </a:endParaRPr>
            </a:p>
          </p:txBody>
        </p:sp>
        <p:sp>
          <p:nvSpPr>
            <p:cNvPr id="286" name="Google Shape;286;p17"/>
            <p:cNvSpPr/>
            <p:nvPr/>
          </p:nvSpPr>
          <p:spPr>
            <a:xfrm>
              <a:off x="1057193" y="4877535"/>
              <a:ext cx="2165499" cy="666351"/>
            </a:xfrm>
            <a:prstGeom prst="roundRect">
              <a:avLst>
                <a:gd fmla="val 16667" name="adj"/>
              </a:avLst>
            </a:prstGeom>
            <a:solidFill>
              <a:srgbClr val="CCC0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Surface pondérée du quartier</a:t>
              </a:r>
              <a:endParaRPr b="1" sz="1800">
                <a:solidFill>
                  <a:schemeClr val="lt1"/>
                </a:solidFill>
                <a:latin typeface="Calibri"/>
                <a:ea typeface="Calibri"/>
                <a:cs typeface="Calibri"/>
                <a:sym typeface="Calibri"/>
              </a:endParaRPr>
            </a:p>
          </p:txBody>
        </p:sp>
      </p:grpSp>
      <p:sp>
        <p:nvSpPr>
          <p:cNvPr id="287" name="Google Shape;287;p17"/>
          <p:cNvSpPr txBox="1"/>
          <p:nvPr/>
        </p:nvSpPr>
        <p:spPr>
          <a:xfrm>
            <a:off x="1089651" y="4657432"/>
            <a:ext cx="153599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153984 </a:t>
            </a:r>
            <a:r>
              <a:rPr lang="en-US" sz="2400">
                <a:solidFill>
                  <a:schemeClr val="dk1"/>
                </a:solidFill>
                <a:latin typeface="Calibri"/>
                <a:ea typeface="Calibri"/>
                <a:cs typeface="Calibri"/>
                <a:sym typeface="Calibri"/>
              </a:rPr>
              <a:t>m</a:t>
            </a:r>
            <a:r>
              <a:rPr baseline="30000" lang="en-US" sz="2400">
                <a:solidFill>
                  <a:schemeClr val="dk1"/>
                </a:solidFill>
                <a:latin typeface="Calibri"/>
                <a:ea typeface="Calibri"/>
                <a:cs typeface="Calibri"/>
                <a:sym typeface="Calibri"/>
              </a:rPr>
              <a:t>2</a:t>
            </a:r>
            <a:endParaRPr baseline="30000" sz="2400" u="sng">
              <a:solidFill>
                <a:schemeClr val="dk1"/>
              </a:solidFill>
              <a:latin typeface="Calibri"/>
              <a:ea typeface="Calibri"/>
              <a:cs typeface="Calibri"/>
              <a:sym typeface="Calibri"/>
            </a:endParaRPr>
          </a:p>
        </p:txBody>
      </p:sp>
      <p:sp>
        <p:nvSpPr>
          <p:cNvPr id="288" name="Google Shape;288;p17"/>
          <p:cNvSpPr txBox="1"/>
          <p:nvPr/>
        </p:nvSpPr>
        <p:spPr>
          <a:xfrm>
            <a:off x="3568446" y="4657432"/>
            <a:ext cx="153599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400873 </a:t>
            </a:r>
            <a:r>
              <a:rPr lang="en-US" sz="2400">
                <a:solidFill>
                  <a:schemeClr val="dk1"/>
                </a:solidFill>
                <a:latin typeface="Calibri"/>
                <a:ea typeface="Calibri"/>
                <a:cs typeface="Calibri"/>
                <a:sym typeface="Calibri"/>
              </a:rPr>
              <a:t>m</a:t>
            </a:r>
            <a:r>
              <a:rPr baseline="30000" lang="en-US" sz="2400">
                <a:solidFill>
                  <a:schemeClr val="dk1"/>
                </a:solidFill>
                <a:latin typeface="Calibri"/>
                <a:ea typeface="Calibri"/>
                <a:cs typeface="Calibri"/>
                <a:sym typeface="Calibri"/>
              </a:rPr>
              <a:t>2</a:t>
            </a:r>
            <a:endParaRPr baseline="30000" sz="2400" u="sng">
              <a:solidFill>
                <a:schemeClr val="dk1"/>
              </a:solidFill>
              <a:latin typeface="Calibri"/>
              <a:ea typeface="Calibri"/>
              <a:cs typeface="Calibri"/>
              <a:sym typeface="Calibri"/>
            </a:endParaRPr>
          </a:p>
        </p:txBody>
      </p:sp>
      <p:sp>
        <p:nvSpPr>
          <p:cNvPr id="289" name="Google Shape;289;p17"/>
          <p:cNvSpPr/>
          <p:nvPr/>
        </p:nvSpPr>
        <p:spPr>
          <a:xfrm>
            <a:off x="6659513" y="4545311"/>
            <a:ext cx="2029054" cy="523220"/>
          </a:xfrm>
          <a:prstGeom prst="rect">
            <a:avLst/>
          </a:prstGeom>
          <a:no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u="sng">
                <a:solidFill>
                  <a:srgbClr val="FF0000"/>
                </a:solidFill>
                <a:latin typeface="Calibri"/>
                <a:ea typeface="Calibri"/>
                <a:cs typeface="Calibri"/>
                <a:sym typeface="Calibri"/>
              </a:rPr>
              <a:t>38,4 %</a:t>
            </a:r>
            <a:endParaRPr b="1" baseline="30000" sz="2800" u="sng">
              <a:solidFill>
                <a:srgbClr val="FF0000"/>
              </a:solidFill>
              <a:latin typeface="Calibri"/>
              <a:ea typeface="Calibri"/>
              <a:cs typeface="Calibri"/>
              <a:sym typeface="Calibri"/>
            </a:endParaRPr>
          </a:p>
        </p:txBody>
      </p:sp>
      <p:sp>
        <p:nvSpPr>
          <p:cNvPr id="290" name="Google Shape;290;p17"/>
          <p:cNvSpPr/>
          <p:nvPr/>
        </p:nvSpPr>
        <p:spPr>
          <a:xfrm>
            <a:off x="865912" y="4645398"/>
            <a:ext cx="4348369" cy="485732"/>
          </a:xfrm>
          <a:prstGeom prst="bracketPair">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1" name="Google Shape;291;p17"/>
          <p:cNvSpPr/>
          <p:nvPr/>
        </p:nvSpPr>
        <p:spPr>
          <a:xfrm>
            <a:off x="5263597" y="4679639"/>
            <a:ext cx="301841" cy="417250"/>
          </a:xfrm>
          <a:prstGeom prst="mathMultiply">
            <a:avLst>
              <a:gd fmla="val 23520" name="adj1"/>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5400">
              <a:solidFill>
                <a:schemeClr val="lt1"/>
              </a:solidFill>
              <a:latin typeface="Calibri"/>
              <a:ea typeface="Calibri"/>
              <a:cs typeface="Calibri"/>
              <a:sym typeface="Calibri"/>
            </a:endParaRPr>
          </a:p>
        </p:txBody>
      </p:sp>
      <p:sp>
        <p:nvSpPr>
          <p:cNvPr id="292" name="Google Shape;292;p17"/>
          <p:cNvSpPr/>
          <p:nvPr/>
        </p:nvSpPr>
        <p:spPr>
          <a:xfrm>
            <a:off x="5547111" y="4657432"/>
            <a:ext cx="65114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100</a:t>
            </a:r>
            <a:endParaRPr sz="2400">
              <a:solidFill>
                <a:schemeClr val="dk1"/>
              </a:solidFill>
              <a:latin typeface="Calibri"/>
              <a:ea typeface="Calibri"/>
              <a:cs typeface="Calibri"/>
              <a:sym typeface="Calibri"/>
            </a:endParaRPr>
          </a:p>
        </p:txBody>
      </p:sp>
      <p:sp>
        <p:nvSpPr>
          <p:cNvPr id="293" name="Google Shape;293;p17"/>
          <p:cNvSpPr/>
          <p:nvPr/>
        </p:nvSpPr>
        <p:spPr>
          <a:xfrm>
            <a:off x="6202313" y="4728232"/>
            <a:ext cx="457200" cy="320064"/>
          </a:xfrm>
          <a:prstGeom prst="mathEqual">
            <a:avLst>
              <a:gd fmla="val 23520" name="adj1"/>
              <a:gd fmla="val 11760" name="adj2"/>
            </a:avLst>
          </a:prstGeom>
          <a:solidFill>
            <a:srgbClr val="C0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p17"/>
          <p:cNvSpPr/>
          <p:nvPr/>
        </p:nvSpPr>
        <p:spPr>
          <a:xfrm>
            <a:off x="2758925" y="4699651"/>
            <a:ext cx="608120" cy="377226"/>
          </a:xfrm>
          <a:prstGeom prst="mathDivide">
            <a:avLst>
              <a:gd fmla="val 23520" name="adj1"/>
              <a:gd fmla="val 5880" name="adj2"/>
              <a:gd fmla="val 11760" name="adj3"/>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8"/>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640"/>
              </a:spcBef>
              <a:spcAft>
                <a:spcPts val="0"/>
              </a:spcAft>
              <a:buClr>
                <a:schemeClr val="dk1"/>
              </a:buClr>
              <a:buSzPts val="3200"/>
              <a:buFont typeface="Arial"/>
              <a:buNone/>
            </a:pPr>
            <a:r>
              <a:rPr b="1" i="0" lang="en-US" sz="3200" u="none" cap="none" strike="noStrike">
                <a:solidFill>
                  <a:schemeClr val="dk1"/>
                </a:solidFill>
                <a:latin typeface="Calibri"/>
                <a:ea typeface="Calibri"/>
                <a:cs typeface="Calibri"/>
                <a:sym typeface="Calibri"/>
              </a:rPr>
              <a:t>EXERCICE PHYSIQUE </a:t>
            </a:r>
            <a:endParaRPr b="0" i="0" sz="3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Calibri"/>
              <a:ea typeface="Calibri"/>
              <a:cs typeface="Calibri"/>
              <a:sym typeface="Calibri"/>
            </a:endParaRPr>
          </a:p>
        </p:txBody>
      </p:sp>
      <p:sp>
        <p:nvSpPr>
          <p:cNvPr id="300" name="Google Shape;300;p18"/>
          <p:cNvSpPr txBox="1"/>
          <p:nvPr>
            <p:ph idx="12" type="sldNum"/>
          </p:nvPr>
        </p:nvSpPr>
        <p:spPr>
          <a:xfrm>
            <a:off x="7010400" y="6620677"/>
            <a:ext cx="2133600" cy="237323"/>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1" name="Google Shape;301;p1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19"/>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307" name="Google Shape;307;p19"/>
          <p:cNvSpPr txBox="1"/>
          <p:nvPr>
            <p:ph idx="1" type="body"/>
          </p:nvPr>
        </p:nvSpPr>
        <p:spPr>
          <a:xfrm>
            <a:off x="457200" y="958293"/>
            <a:ext cx="8234039" cy="227379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Dans un quartier existant, représenté sur la carte ci-dessous, effectuer des mesures des différents matériaux de couverture terrestre.</a:t>
            </a:r>
            <a:endParaRPr b="0" i="0" sz="2200" u="none" cap="none" strike="noStrike">
              <a:solidFill>
                <a:schemeClr val="dk1"/>
              </a:solidFill>
              <a:latin typeface="Calibri"/>
              <a:ea typeface="Calibri"/>
              <a:cs typeface="Calibri"/>
              <a:sym typeface="Calibri"/>
            </a:endParaRPr>
          </a:p>
        </p:txBody>
      </p:sp>
      <p:sp>
        <p:nvSpPr>
          <p:cNvPr id="308" name="Google Shape;308;p19"/>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b="1" sz="2800" u="sng">
              <a:solidFill>
                <a:srgbClr val="1A965E"/>
              </a:solidFill>
            </a:endParaRPr>
          </a:p>
        </p:txBody>
      </p:sp>
      <p:grpSp>
        <p:nvGrpSpPr>
          <p:cNvPr id="309" name="Google Shape;309;p19"/>
          <p:cNvGrpSpPr/>
          <p:nvPr/>
        </p:nvGrpSpPr>
        <p:grpSpPr>
          <a:xfrm>
            <a:off x="314960" y="5033094"/>
            <a:ext cx="8514080" cy="805105"/>
            <a:chOff x="314960" y="3584451"/>
            <a:chExt cx="8514080" cy="805105"/>
          </a:xfrm>
        </p:grpSpPr>
        <p:sp>
          <p:nvSpPr>
            <p:cNvPr id="310" name="Google Shape;310;p19"/>
            <p:cNvSpPr txBox="1"/>
            <p:nvPr/>
          </p:nvSpPr>
          <p:spPr>
            <a:xfrm>
              <a:off x="314960" y="3584451"/>
              <a:ext cx="8514080" cy="805105"/>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la part de la zone urbaine perméable à l'eau</a:t>
              </a:r>
              <a:endParaRPr b="1" sz="2000">
                <a:solidFill>
                  <a:schemeClr val="dk1"/>
                </a:solidFill>
                <a:latin typeface="Calibri"/>
                <a:ea typeface="Calibri"/>
                <a:cs typeface="Calibri"/>
                <a:sym typeface="Calibri"/>
              </a:endParaRPr>
            </a:p>
          </p:txBody>
        </p:sp>
        <p:pic>
          <p:nvPicPr>
            <p:cNvPr id="311" name="Google Shape;311;p19"/>
            <p:cNvPicPr preferRelativeResize="0"/>
            <p:nvPr/>
          </p:nvPicPr>
          <p:blipFill rotWithShape="1">
            <a:blip r:embed="rId3">
              <a:alphaModFix/>
            </a:blip>
            <a:srcRect b="0" l="0" r="0" t="0"/>
            <a:stretch/>
          </p:blipFill>
          <p:spPr>
            <a:xfrm>
              <a:off x="457200" y="3686715"/>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grpSp>
        <p:nvGrpSpPr>
          <p:cNvPr id="312" name="Google Shape;312;p19"/>
          <p:cNvGrpSpPr/>
          <p:nvPr/>
        </p:nvGrpSpPr>
        <p:grpSpPr>
          <a:xfrm>
            <a:off x="2379959" y="2156923"/>
            <a:ext cx="4384082" cy="2647687"/>
            <a:chOff x="2185326" y="1956211"/>
            <a:chExt cx="4984486" cy="3083622"/>
          </a:xfrm>
        </p:grpSpPr>
        <p:pic>
          <p:nvPicPr>
            <p:cNvPr id="313" name="Google Shape;313;p19"/>
            <p:cNvPicPr preferRelativeResize="0"/>
            <p:nvPr/>
          </p:nvPicPr>
          <p:blipFill rotWithShape="1">
            <a:blip r:embed="rId4">
              <a:alphaModFix/>
            </a:blip>
            <a:srcRect b="0" l="0" r="0" t="0"/>
            <a:stretch/>
          </p:blipFill>
          <p:spPr>
            <a:xfrm>
              <a:off x="2185326" y="1956211"/>
              <a:ext cx="4984486" cy="3083622"/>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14" name="Google Shape;314;p19"/>
            <p:cNvSpPr/>
            <p:nvPr/>
          </p:nvSpPr>
          <p:spPr>
            <a:xfrm>
              <a:off x="3211032" y="2068847"/>
              <a:ext cx="2764465" cy="2838893"/>
            </a:xfrm>
            <a:custGeom>
              <a:rect b="b" l="l" r="r" t="t"/>
              <a:pathLst>
                <a:path extrusionOk="0" h="2838893" w="2764465">
                  <a:moveTo>
                    <a:pt x="1775637" y="0"/>
                  </a:moveTo>
                  <a:lnTo>
                    <a:pt x="2764465" y="680484"/>
                  </a:lnTo>
                  <a:lnTo>
                    <a:pt x="1584251" y="2838893"/>
                  </a:lnTo>
                  <a:lnTo>
                    <a:pt x="0" y="1807535"/>
                  </a:lnTo>
                  <a:lnTo>
                    <a:pt x="1775637" y="0"/>
                  </a:lnTo>
                  <a:close/>
                </a:path>
              </a:pathLst>
            </a:custGeom>
            <a:noFill/>
            <a:ln cap="flat" cmpd="sng" w="57150">
              <a:solidFill>
                <a:srgbClr val="FFFF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graphicFrame>
        <p:nvGraphicFramePr>
          <p:cNvPr id="83" name="Google Shape;83;p2"/>
          <p:cNvGraphicFramePr/>
          <p:nvPr/>
        </p:nvGraphicFramePr>
        <p:xfrm>
          <a:off x="487326" y="1504863"/>
          <a:ext cx="3000000" cy="3000000"/>
        </p:xfrm>
        <a:graphic>
          <a:graphicData uri="http://schemas.openxmlformats.org/drawingml/2006/table">
            <a:tbl>
              <a:tblPr bandRow="1" firstRow="1">
                <a:noFill/>
                <a:tableStyleId>{5662312D-ED52-4275-9DFD-3FFEAC1FA98E}</a:tableStyleId>
              </a:tblPr>
              <a:tblGrid>
                <a:gridCol w="4084675"/>
                <a:gridCol w="4084675"/>
              </a:tblGrid>
              <a:tr h="370850">
                <a:tc gridSpan="2">
                  <a:txBody>
                    <a:bodyPr/>
                    <a:lstStyle/>
                    <a:p>
                      <a:pPr indent="0" lvl="0" marL="0" marR="0" rtl="0" algn="ctr">
                        <a:spcBef>
                          <a:spcPts val="0"/>
                        </a:spcBef>
                        <a:spcAft>
                          <a:spcPts val="0"/>
                        </a:spcAft>
                        <a:buNone/>
                      </a:pPr>
                      <a:r>
                        <a:rPr lang="en-US" sz="2800" u="none" cap="none" strike="noStrike"/>
                        <a:t>I.3.3 - PERMÉABILITÉ DES SOLS</a:t>
                      </a:r>
                      <a:endParaRPr sz="2800" u="none" cap="none" strike="noStrike"/>
                    </a:p>
                  </a:txBody>
                  <a:tcPr marT="45725" marB="45725" marR="91450" marL="91450"/>
                </a:tc>
                <a:tc hMerge="1"/>
              </a:tr>
              <a:tr h="370850">
                <a:tc>
                  <a:txBody>
                    <a:bodyPr/>
                    <a:lstStyle/>
                    <a:p>
                      <a:pPr indent="0" lvl="0" marL="0" marR="0" rtl="0" algn="ctr">
                        <a:spcBef>
                          <a:spcPts val="0"/>
                        </a:spcBef>
                        <a:spcAft>
                          <a:spcPts val="0"/>
                        </a:spcAft>
                        <a:buNone/>
                      </a:pPr>
                      <a:r>
                        <a:rPr lang="en-US" sz="2200"/>
                        <a:t>THEME</a:t>
                      </a:r>
                      <a:endParaRPr b="1" sz="2200" u="none" cap="none" strike="noStrike"/>
                    </a:p>
                  </a:txBody>
                  <a:tcPr marT="45725" marB="45725" marR="91450" marL="91450"/>
                </a:tc>
                <a:tc>
                  <a:txBody>
                    <a:bodyPr/>
                    <a:lstStyle/>
                    <a:p>
                      <a:pPr indent="0" lvl="0" marL="0" marR="0" rtl="0" algn="ctr">
                        <a:spcBef>
                          <a:spcPts val="0"/>
                        </a:spcBef>
                        <a:spcAft>
                          <a:spcPts val="0"/>
                        </a:spcAft>
                        <a:buNone/>
                      </a:pPr>
                      <a:r>
                        <a:rPr lang="en-US" sz="2200" u="none" cap="none" strike="noStrike"/>
                        <a:t>CATÉGORIE</a:t>
                      </a:r>
                      <a:endParaRPr b="1" sz="2200" u="none" cap="none" strike="noStrike"/>
                    </a:p>
                  </a:txBody>
                  <a:tcPr marT="45725" marB="45725" marR="91450" marL="91450"/>
                </a:tc>
              </a:tr>
              <a:tr h="370850">
                <a:tc>
                  <a:txBody>
                    <a:bodyPr/>
                    <a:lstStyle/>
                    <a:p>
                      <a:pPr indent="0" lvl="0" marL="0" marR="0" rtl="0" algn="ctr">
                        <a:spcBef>
                          <a:spcPts val="0"/>
                        </a:spcBef>
                        <a:spcAft>
                          <a:spcPts val="0"/>
                        </a:spcAft>
                        <a:buNone/>
                      </a:pPr>
                      <a:r>
                        <a:rPr lang="en-US" sz="2000" u="none" cap="none" strike="noStrike"/>
                        <a:t>I. CHANGEMENTS CLIMATIQUES : Atténuation et adaptation</a:t>
                      </a:r>
                      <a:endParaRPr sz="2000" u="none" cap="none" strike="noStrike"/>
                    </a:p>
                  </a:txBody>
                  <a:tcPr marT="45725" marB="45725" marR="91450" marL="91450"/>
                </a:tc>
                <a:tc>
                  <a:txBody>
                    <a:bodyPr/>
                    <a:lstStyle/>
                    <a:p>
                      <a:pPr indent="0" lvl="0" marL="0" marR="0" rtl="0" algn="ctr">
                        <a:spcBef>
                          <a:spcPts val="0"/>
                        </a:spcBef>
                        <a:spcAft>
                          <a:spcPts val="0"/>
                        </a:spcAft>
                        <a:buNone/>
                      </a:pPr>
                      <a:r>
                        <a:rPr lang="en-US" sz="2000" u="none" cap="none" strike="noStrike"/>
                        <a:t>I.3 Adaptation à l'action climatique : crue pluviale</a:t>
                      </a:r>
                      <a:endParaRPr sz="2000" u="none" cap="none" strike="noStrike"/>
                    </a:p>
                  </a:txBody>
                  <a:tcPr marT="45725" marB="45725" marR="91450" marL="91450"/>
                </a:tc>
              </a:tr>
            </a:tbl>
          </a:graphicData>
        </a:graphic>
      </p:graphicFrame>
      <p:sp>
        <p:nvSpPr>
          <p:cNvPr id="84" name="Google Shape;84;p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t>I.3.3 - PERMÉABILITÉ DES SOLS</a:t>
            </a:r>
            <a:endParaRPr b="1" sz="2800">
              <a:solidFill>
                <a:srgbClr val="00B050"/>
              </a:solidFill>
            </a:endParaRPr>
          </a:p>
        </p:txBody>
      </p:sp>
      <p:sp>
        <p:nvSpPr>
          <p:cNvPr id="85" name="Google Shape;85;p2"/>
          <p:cNvSpPr txBox="1"/>
          <p:nvPr>
            <p:ph idx="12" type="sldNum"/>
          </p:nvPr>
        </p:nvSpPr>
        <p:spPr>
          <a:xfrm>
            <a:off x="7010400" y="6548678"/>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86" name="Google Shape;86;p2"/>
          <p:cNvPicPr preferRelativeResize="0"/>
          <p:nvPr/>
        </p:nvPicPr>
        <p:blipFill rotWithShape="1">
          <a:blip r:embed="rId5">
            <a:alphaModFix/>
          </a:blip>
          <a:srcRect b="0" l="0" r="0" t="0"/>
          <a:stretch/>
        </p:blipFill>
        <p:spPr>
          <a:xfrm>
            <a:off x="2425328" y="3400054"/>
            <a:ext cx="4293344" cy="2515911"/>
          </a:xfrm>
          <a:prstGeom prst="rect">
            <a:avLst/>
          </a:prstGeom>
          <a:noFill/>
          <a:ln>
            <a:noFill/>
          </a:ln>
        </p:spPr>
      </p:pic>
      <p:sp>
        <p:nvSpPr>
          <p:cNvPr id="87" name="Google Shape;87;p2"/>
          <p:cNvSpPr txBox="1"/>
          <p:nvPr/>
        </p:nvSpPr>
        <p:spPr>
          <a:xfrm>
            <a:off x="2659745" y="3591054"/>
            <a:ext cx="1099455" cy="179703"/>
          </a:xfrm>
          <a:prstGeom prst="rect">
            <a:avLst/>
          </a:prstGeom>
          <a:solidFill>
            <a:srgbClr val="DAE5F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chemeClr val="dk1"/>
                </a:solidFill>
                <a:latin typeface="Calibri"/>
                <a:ea typeface="Calibri"/>
                <a:cs typeface="Calibri"/>
                <a:sym typeface="Calibri"/>
              </a:rPr>
              <a:t>Recharge naturelle</a:t>
            </a:r>
            <a:endParaRPr b="1" sz="1000">
              <a:solidFill>
                <a:srgbClr val="7F7F7F"/>
              </a:solidFill>
              <a:latin typeface="Arial"/>
              <a:ea typeface="Arial"/>
              <a:cs typeface="Arial"/>
              <a:sym typeface="Arial"/>
            </a:endParaRPr>
          </a:p>
        </p:txBody>
      </p:sp>
      <p:sp>
        <p:nvSpPr>
          <p:cNvPr id="88" name="Google Shape;88;p2"/>
          <p:cNvSpPr txBox="1"/>
          <p:nvPr/>
        </p:nvSpPr>
        <p:spPr>
          <a:xfrm>
            <a:off x="5104495" y="4467354"/>
            <a:ext cx="426355" cy="166392"/>
          </a:xfrm>
          <a:prstGeom prst="rect">
            <a:avLst/>
          </a:prstGeom>
          <a:solidFill>
            <a:srgbClr val="C2D59B"/>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1000">
                <a:solidFill>
                  <a:schemeClr val="dk1"/>
                </a:solidFill>
                <a:latin typeface="Calibri"/>
                <a:ea typeface="Calibri"/>
                <a:cs typeface="Calibri"/>
                <a:sym typeface="Calibri"/>
              </a:rPr>
              <a:t>Pluie</a:t>
            </a:r>
            <a:endParaRPr sz="1000">
              <a:solidFill>
                <a:srgbClr val="7F7F7F"/>
              </a:solidFill>
              <a:latin typeface="Arial"/>
              <a:ea typeface="Arial"/>
              <a:cs typeface="Arial"/>
              <a:sym typeface="Arial"/>
            </a:endParaRPr>
          </a:p>
        </p:txBody>
      </p:sp>
      <p:sp>
        <p:nvSpPr>
          <p:cNvPr id="89" name="Google Shape;89;p2"/>
          <p:cNvSpPr txBox="1"/>
          <p:nvPr/>
        </p:nvSpPr>
        <p:spPr>
          <a:xfrm>
            <a:off x="4100514" y="4943604"/>
            <a:ext cx="942974" cy="135615"/>
          </a:xfrm>
          <a:prstGeom prst="rect">
            <a:avLst/>
          </a:prstGeom>
          <a:solidFill>
            <a:srgbClr val="C4BD97"/>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800">
                <a:solidFill>
                  <a:schemeClr val="dk1"/>
                </a:solidFill>
                <a:latin typeface="Calibri"/>
                <a:ea typeface="Calibri"/>
                <a:cs typeface="Calibri"/>
                <a:sym typeface="Calibri"/>
              </a:rPr>
              <a:t>Niveau hydrostatique</a:t>
            </a:r>
            <a:endParaRPr sz="800">
              <a:solidFill>
                <a:srgbClr val="7F7F7F"/>
              </a:solidFill>
              <a:latin typeface="Arial"/>
              <a:ea typeface="Arial"/>
              <a:cs typeface="Arial"/>
              <a:sym typeface="Arial"/>
            </a:endParaRPr>
          </a:p>
        </p:txBody>
      </p:sp>
      <p:sp>
        <p:nvSpPr>
          <p:cNvPr id="90" name="Google Shape;90;p2"/>
          <p:cNvSpPr txBox="1"/>
          <p:nvPr/>
        </p:nvSpPr>
        <p:spPr>
          <a:xfrm>
            <a:off x="4229101" y="5529391"/>
            <a:ext cx="1033461" cy="135615"/>
          </a:xfrm>
          <a:prstGeom prst="rect">
            <a:avLst/>
          </a:prstGeom>
          <a:solidFill>
            <a:srgbClr val="93B3D7"/>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lang="en-US" sz="800">
                <a:solidFill>
                  <a:schemeClr val="dk1"/>
                </a:solidFill>
                <a:latin typeface="Calibri"/>
                <a:ea typeface="Calibri"/>
                <a:cs typeface="Calibri"/>
                <a:sym typeface="Calibri"/>
              </a:rPr>
              <a:t>Aquifère saturé</a:t>
            </a:r>
            <a:endParaRPr sz="800">
              <a:solidFill>
                <a:srgbClr val="7F7F7F"/>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96" name="Google Shape;96;p3"/>
          <p:cNvSpPr txBox="1"/>
          <p:nvPr>
            <p:ph idx="1" type="body"/>
          </p:nvPr>
        </p:nvSpPr>
        <p:spPr>
          <a:xfrm>
            <a:off x="387002" y="796058"/>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CONTEXTE</a:t>
            </a:r>
            <a:endParaRPr b="1" i="0" sz="2400" u="sng" cap="none" strike="noStrike">
              <a:solidFill>
                <a:schemeClr val="dk1"/>
              </a:solidFill>
              <a:latin typeface="Calibri"/>
              <a:ea typeface="Calibri"/>
              <a:cs typeface="Calibri"/>
              <a:sym typeface="Calibri"/>
            </a:endParaRPr>
          </a:p>
          <a:p>
            <a:pPr indent="0" lvl="0" marL="0" marR="0" rtl="0" algn="l">
              <a:spcBef>
                <a:spcPts val="320"/>
              </a:spcBef>
              <a:spcAft>
                <a:spcPts val="0"/>
              </a:spcAft>
              <a:buClr>
                <a:schemeClr val="dk1"/>
              </a:buClr>
              <a:buSzPts val="1600"/>
              <a:buFont typeface="Arial"/>
              <a:buNone/>
            </a:pPr>
            <a:r>
              <a:rPr b="1" i="0" lang="en-US" sz="16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a:p>
          <a:p>
            <a:pPr indent="0" lvl="0" marL="0" marR="0" rtl="0" algn="l">
              <a:spcBef>
                <a:spcPts val="64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p:txBody>
      </p:sp>
      <p:sp>
        <p:nvSpPr>
          <p:cNvPr id="97" name="Google Shape;97;p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98" name="Google Shape;98;p3">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99" name="Google Shape;99;p3"/>
          <p:cNvSpPr/>
          <p:nvPr/>
        </p:nvSpPr>
        <p:spPr>
          <a:xfrm>
            <a:off x="374302" y="1241519"/>
            <a:ext cx="856037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L'imperméabilisation du sol est la couverture permanente d'une zone de terrain et de son sol par des matériaux artificiels imperméables, tels que l'asphalte et le béton</a:t>
            </a:r>
            <a:endParaRPr sz="2200">
              <a:solidFill>
                <a:schemeClr val="dk1"/>
              </a:solidFill>
              <a:latin typeface="Calibri"/>
              <a:ea typeface="Calibri"/>
              <a:cs typeface="Calibri"/>
              <a:sym typeface="Calibri"/>
            </a:endParaRPr>
          </a:p>
        </p:txBody>
      </p:sp>
      <p:grpSp>
        <p:nvGrpSpPr>
          <p:cNvPr id="100" name="Google Shape;100;p3"/>
          <p:cNvGrpSpPr/>
          <p:nvPr/>
        </p:nvGrpSpPr>
        <p:grpSpPr>
          <a:xfrm>
            <a:off x="275982" y="2312964"/>
            <a:ext cx="7966318" cy="3779408"/>
            <a:chOff x="361448" y="2205961"/>
            <a:chExt cx="7919027" cy="3925358"/>
          </a:xfrm>
        </p:grpSpPr>
        <p:sp>
          <p:nvSpPr>
            <p:cNvPr id="101" name="Google Shape;101;p3"/>
            <p:cNvSpPr/>
            <p:nvPr/>
          </p:nvSpPr>
          <p:spPr>
            <a:xfrm>
              <a:off x="361448" y="4216772"/>
              <a:ext cx="791902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200">
                  <a:solidFill>
                    <a:schemeClr val="dk1"/>
                  </a:solidFill>
                  <a:latin typeface="Calibri"/>
                  <a:ea typeface="Calibri"/>
                  <a:cs typeface="Calibri"/>
                  <a:sym typeface="Calibri"/>
                </a:rPr>
                <a:t>Les surfaces les plus communes, de la plus perméable à la moins perméable(1) pelouse, (2) gazon de gravier, (3) plastique et (4) grilles de gazon en béton, (5) surfaces liées à l'eau, (6) chaussées en béton perméables, (7) asphalte poreux, (8) chaussées communes (asphalte imperméable).</a:t>
              </a:r>
              <a:endParaRPr i="1" sz="1200">
                <a:solidFill>
                  <a:schemeClr val="dk1"/>
                </a:solidFill>
                <a:latin typeface="Calibri"/>
                <a:ea typeface="Calibri"/>
                <a:cs typeface="Calibri"/>
                <a:sym typeface="Calibri"/>
              </a:endParaRPr>
            </a:p>
          </p:txBody>
        </p:sp>
        <p:pic>
          <p:nvPicPr>
            <p:cNvPr id="102" name="Google Shape;102;p3"/>
            <p:cNvPicPr preferRelativeResize="0"/>
            <p:nvPr/>
          </p:nvPicPr>
          <p:blipFill rotWithShape="1">
            <a:blip r:embed="rId5">
              <a:alphaModFix/>
            </a:blip>
            <a:srcRect b="0" l="0" r="0" t="0"/>
            <a:stretch/>
          </p:blipFill>
          <p:spPr>
            <a:xfrm>
              <a:off x="747716" y="2205961"/>
              <a:ext cx="7247489" cy="1947600"/>
            </a:xfrm>
            <a:prstGeom prst="rect">
              <a:avLst/>
            </a:prstGeom>
            <a:noFill/>
            <a:ln>
              <a:noFill/>
            </a:ln>
          </p:spPr>
        </p:pic>
        <p:sp>
          <p:nvSpPr>
            <p:cNvPr id="103" name="Google Shape;103;p3"/>
            <p:cNvSpPr/>
            <p:nvPr/>
          </p:nvSpPr>
          <p:spPr>
            <a:xfrm>
              <a:off x="709842" y="5854320"/>
              <a:ext cx="7247488"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200">
                  <a:solidFill>
                    <a:schemeClr val="dk1"/>
                  </a:solidFill>
                  <a:latin typeface="Calibri"/>
                  <a:ea typeface="Calibri"/>
                  <a:cs typeface="Calibri"/>
                  <a:sym typeface="Calibri"/>
                </a:rPr>
                <a:t>Autres types de surfaces perméables et semi-perméables</a:t>
              </a:r>
              <a:endParaRPr/>
            </a:p>
          </p:txBody>
        </p:sp>
        <p:pic>
          <p:nvPicPr>
            <p:cNvPr id="104" name="Google Shape;104;p3"/>
            <p:cNvPicPr preferRelativeResize="0"/>
            <p:nvPr/>
          </p:nvPicPr>
          <p:blipFill rotWithShape="1">
            <a:blip r:embed="rId6">
              <a:alphaModFix/>
            </a:blip>
            <a:srcRect b="0" l="0" r="0" t="0"/>
            <a:stretch/>
          </p:blipFill>
          <p:spPr>
            <a:xfrm>
              <a:off x="938633" y="4901617"/>
              <a:ext cx="6764658" cy="99715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10" name="Google Shape;110;p4"/>
          <p:cNvSpPr txBox="1"/>
          <p:nvPr>
            <p:ph idx="1" type="body"/>
          </p:nvPr>
        </p:nvSpPr>
        <p:spPr>
          <a:xfrm>
            <a:off x="450502" y="766868"/>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CONTEXTE</a:t>
            </a:r>
            <a:endParaRPr b="1" i="0" sz="2400" u="sng" cap="none" strike="noStrike">
              <a:solidFill>
                <a:schemeClr val="dk1"/>
              </a:solidFill>
              <a:latin typeface="Calibri"/>
              <a:ea typeface="Calibri"/>
              <a:cs typeface="Calibri"/>
              <a:sym typeface="Calibri"/>
            </a:endParaRPr>
          </a:p>
          <a:p>
            <a:pPr indent="0" lvl="0" marL="0" marR="0" rtl="0" algn="l">
              <a:spcBef>
                <a:spcPts val="320"/>
              </a:spcBef>
              <a:spcAft>
                <a:spcPts val="0"/>
              </a:spcAft>
              <a:buClr>
                <a:schemeClr val="dk1"/>
              </a:buClr>
              <a:buSzPts val="1600"/>
              <a:buFont typeface="Arial"/>
              <a:buNone/>
            </a:pPr>
            <a:r>
              <a:rPr b="1" i="0" lang="en-US" sz="16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a:p>
          <a:p>
            <a:pPr indent="0" lvl="0" marL="0" marR="0" rtl="0" algn="l">
              <a:spcBef>
                <a:spcPts val="64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p:txBody>
      </p:sp>
      <p:sp>
        <p:nvSpPr>
          <p:cNvPr id="111" name="Google Shape;111;p4"/>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12" name="Google Shape;112;p4">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13" name="Google Shape;113;p4"/>
          <p:cNvPicPr preferRelativeResize="0"/>
          <p:nvPr/>
        </p:nvPicPr>
        <p:blipFill rotWithShape="1">
          <a:blip r:embed="rId5">
            <a:alphaModFix/>
          </a:blip>
          <a:srcRect b="0" l="0" r="0" t="0"/>
          <a:stretch/>
        </p:blipFill>
        <p:spPr>
          <a:xfrm>
            <a:off x="5133703" y="1324157"/>
            <a:ext cx="3629298" cy="4680407"/>
          </a:xfrm>
          <a:prstGeom prst="rect">
            <a:avLst/>
          </a:prstGeom>
          <a:noFill/>
          <a:ln>
            <a:noFill/>
          </a:ln>
        </p:spPr>
      </p:pic>
      <p:sp>
        <p:nvSpPr>
          <p:cNvPr id="114" name="Google Shape;114;p4"/>
          <p:cNvSpPr/>
          <p:nvPr/>
        </p:nvSpPr>
        <p:spPr>
          <a:xfrm>
            <a:off x="155225" y="1436685"/>
            <a:ext cx="5075994" cy="46782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Les zones urbaines représentaient respectivement 4,1 % (176 000 km²), 4,3 % (186 000 km²) et 4,4 % (192 000 km²) du territoire de l'UE en 1990, 2000 et 2006. </a:t>
            </a:r>
            <a:endParaRPr sz="1800">
              <a:solidFill>
                <a:schemeClr val="dk1"/>
              </a:solidFill>
              <a:latin typeface="Calibri"/>
              <a:ea typeface="Calibri"/>
              <a:cs typeface="Calibri"/>
              <a:sym typeface="Calibri"/>
            </a:endParaRPr>
          </a:p>
          <a:p>
            <a:pPr indent="0" lvl="0" marL="0" marR="0" rtl="0" algn="l">
              <a:spcBef>
                <a:spcPts val="600"/>
              </a:spcBef>
              <a:spcAft>
                <a:spcPts val="0"/>
              </a:spcAft>
              <a:buNone/>
            </a:pPr>
            <a:r>
              <a:rPr lang="en-US" sz="1800">
                <a:solidFill>
                  <a:schemeClr val="dk1"/>
                </a:solidFill>
                <a:latin typeface="Calibri"/>
                <a:ea typeface="Calibri"/>
                <a:cs typeface="Calibri"/>
                <a:sym typeface="Calibri"/>
              </a:rPr>
              <a:t>La superficie totale scellée du sol en 2006 a été estimée à environ 2,3 % du territoire de l’UE, avec une moyenne de 200 m² par habitant. </a:t>
            </a:r>
            <a:endParaRPr sz="1800">
              <a:solidFill>
                <a:schemeClr val="dk1"/>
              </a:solidFill>
              <a:latin typeface="Calibri"/>
              <a:ea typeface="Calibri"/>
              <a:cs typeface="Calibri"/>
              <a:sym typeface="Calibri"/>
            </a:endParaRPr>
          </a:p>
          <a:p>
            <a:pPr indent="0" lvl="0" marL="0" marR="0" rtl="0" algn="l">
              <a:spcBef>
                <a:spcPts val="600"/>
              </a:spcBef>
              <a:spcAft>
                <a:spcPts val="0"/>
              </a:spcAft>
              <a:buNone/>
            </a:pPr>
            <a:r>
              <a:rPr lang="en-US" sz="1800">
                <a:solidFill>
                  <a:schemeClr val="dk1"/>
                </a:solidFill>
                <a:latin typeface="Calibri"/>
                <a:ea typeface="Calibri"/>
                <a:cs typeface="Calibri"/>
                <a:sym typeface="Calibri"/>
              </a:rPr>
              <a:t>Les États membres qui ont des parts élevées de surfaces scellées (supérieures à 5 % du territoire national) sont Malte, les Pays-Bas, la Belgique, l'Allemagne et le Luxembourg. Des taux d'imperméabilisation élevés existent dans la majeure partie de la côte méditerranéenne, qui a connu une augmentation de 10 % de l'imperméabilisation des sols au cours des seules années 1990.</a:t>
            </a:r>
            <a:endParaRPr sz="1800">
              <a:solidFill>
                <a:schemeClr val="dk1"/>
              </a:solidFill>
              <a:latin typeface="Calibri"/>
              <a:ea typeface="Calibri"/>
              <a:cs typeface="Calibri"/>
              <a:sym typeface="Calibri"/>
            </a:endParaRPr>
          </a:p>
        </p:txBody>
      </p:sp>
      <p:sp>
        <p:nvSpPr>
          <p:cNvPr id="115" name="Google Shape;115;p4"/>
          <p:cNvSpPr/>
          <p:nvPr/>
        </p:nvSpPr>
        <p:spPr>
          <a:xfrm>
            <a:off x="7196634" y="5198814"/>
            <a:ext cx="19473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Calibri"/>
                <a:ea typeface="Calibri"/>
                <a:cs typeface="Calibri"/>
                <a:sym typeface="Calibri"/>
              </a:rPr>
              <a:t>Source : Rapport final de l'UE. Aperçu des meilleures pratiques pour limiter l'imperméabilisation des sols ou en atténuer les effets dans l'UE-27. Avril 2011</a:t>
            </a:r>
            <a:endParaRPr sz="1000">
              <a:solidFill>
                <a:schemeClr val="dk1"/>
              </a:solidFill>
              <a:latin typeface="Calibri"/>
              <a:ea typeface="Calibri"/>
              <a:cs typeface="Calibri"/>
              <a:sym typeface="Calibri"/>
            </a:endParaRPr>
          </a:p>
        </p:txBody>
      </p:sp>
      <p:sp>
        <p:nvSpPr>
          <p:cNvPr id="116" name="Google Shape;116;p4"/>
          <p:cNvSpPr/>
          <p:nvPr/>
        </p:nvSpPr>
        <p:spPr>
          <a:xfrm>
            <a:off x="5332819" y="906637"/>
            <a:ext cx="2731681"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u="sng">
                <a:solidFill>
                  <a:schemeClr val="dk1"/>
                </a:solidFill>
                <a:latin typeface="Calibri"/>
                <a:ea typeface="Calibri"/>
                <a:cs typeface="Calibri"/>
                <a:sym typeface="Calibri"/>
              </a:rPr>
              <a:t>Part de surface scellée par région</a:t>
            </a:r>
            <a:endParaRPr sz="1400" u="sng">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5"/>
          <p:cNvSpPr txBox="1"/>
          <p:nvPr>
            <p:ph type="title"/>
          </p:nvPr>
        </p:nvSpPr>
        <p:spPr>
          <a:xfrm>
            <a:off x="0" y="-10632"/>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22" name="Google Shape;122;p5"/>
          <p:cNvSpPr txBox="1"/>
          <p:nvPr>
            <p:ph idx="1" type="body"/>
          </p:nvPr>
        </p:nvSpPr>
        <p:spPr>
          <a:xfrm>
            <a:off x="408842" y="941619"/>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CONTEXTE</a:t>
            </a:r>
            <a:endParaRPr b="1" i="0" sz="2400" u="sng" cap="none" strike="noStrike">
              <a:solidFill>
                <a:schemeClr val="dk1"/>
              </a:solidFill>
              <a:latin typeface="Calibri"/>
              <a:ea typeface="Calibri"/>
              <a:cs typeface="Calibri"/>
              <a:sym typeface="Calibri"/>
            </a:endParaRPr>
          </a:p>
          <a:p>
            <a:pPr indent="0" lvl="0" marL="0" marR="0" rtl="0" algn="l">
              <a:spcBef>
                <a:spcPts val="320"/>
              </a:spcBef>
              <a:spcAft>
                <a:spcPts val="0"/>
              </a:spcAft>
              <a:buClr>
                <a:schemeClr val="dk1"/>
              </a:buClr>
              <a:buSzPts val="1600"/>
              <a:buFont typeface="Arial"/>
              <a:buNone/>
            </a:pPr>
            <a:r>
              <a:rPr b="1" i="0" lang="en-US" sz="16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a:p>
          <a:p>
            <a:pPr indent="0" lvl="0" marL="0" marR="0" rtl="0" algn="l">
              <a:spcBef>
                <a:spcPts val="64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p:txBody>
      </p:sp>
      <p:sp>
        <p:nvSpPr>
          <p:cNvPr id="123" name="Google Shape;123;p5"/>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24" name="Google Shape;124;p5">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25" name="Google Shape;125;p5"/>
          <p:cNvSpPr/>
          <p:nvPr/>
        </p:nvSpPr>
        <p:spPr>
          <a:xfrm>
            <a:off x="408842" y="1376107"/>
            <a:ext cx="8516083" cy="47705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Principaux impacts de l'imperméabilisation du sol</a:t>
            </a:r>
            <a:endParaRPr/>
          </a:p>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Ressources en eau. Un sol pleinement fonctionnel peut stocker jusqu'à 3 750 tonnes d'eau par hectare (près de 400 mm de précipitations). L'imperméabilisation réduit la quantité de pluie qui peut être absorbée par le sol</a:t>
            </a:r>
            <a:endParaRPr/>
          </a:p>
          <a:p>
            <a:pPr indent="-184150" lvl="0" marL="285750" marR="0" rtl="0" algn="l">
              <a:spcBef>
                <a:spcPts val="0"/>
              </a:spcBef>
              <a:spcAft>
                <a:spcPts val="0"/>
              </a:spcAft>
              <a:buClr>
                <a:schemeClr val="dk1"/>
              </a:buClr>
              <a:buSzPts val="1600"/>
              <a:buFont typeface="Courier New"/>
              <a:buNone/>
            </a:pPr>
            <a:r>
              <a:t/>
            </a:r>
            <a:endParaRPr sz="16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La biodiversité au-dessus et au-dessous du sol. Les scientifiques estiment qu'au moins un quart des espèces de la planète vivent dans les sols</a:t>
            </a:r>
            <a:endParaRPr sz="1600">
              <a:solidFill>
                <a:schemeClr val="dk1"/>
              </a:solidFill>
              <a:latin typeface="Calibri"/>
              <a:ea typeface="Calibri"/>
              <a:cs typeface="Calibri"/>
              <a:sym typeface="Calibri"/>
            </a:endParaRPr>
          </a:p>
          <a:p>
            <a:pPr indent="-184150" lvl="0" marL="285750" marR="0" rtl="0" algn="l">
              <a:spcBef>
                <a:spcPts val="0"/>
              </a:spcBef>
              <a:spcAft>
                <a:spcPts val="0"/>
              </a:spcAft>
              <a:buClr>
                <a:schemeClr val="dk1"/>
              </a:buClr>
              <a:buSzPts val="1600"/>
              <a:buFont typeface="Courier New"/>
              <a:buNone/>
            </a:pPr>
            <a:r>
              <a:t/>
            </a:r>
            <a:endParaRPr sz="16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Cycle mondial du carbone. Il y a environ 70 à 75 milliards de tonnes de carbone organique dans les sols européens. La majeure partie de la couche arable, qui contient normalement environ la moitié du carbone organique des sols minéraux, est normalement éliminée lors des activités de construction. En conséquence, le sol enlevé perd un pourcentage important de son stock de carbone organique en raison d'une minéralisation accrue et d'une réutilisation</a:t>
            </a:r>
            <a:endParaRPr/>
          </a:p>
          <a:p>
            <a:pPr indent="-184150" lvl="0" marL="285750" marR="0" rtl="0" algn="l">
              <a:spcBef>
                <a:spcPts val="0"/>
              </a:spcBef>
              <a:spcAft>
                <a:spcPts val="0"/>
              </a:spcAft>
              <a:buClr>
                <a:schemeClr val="dk1"/>
              </a:buClr>
              <a:buSzPts val="1600"/>
              <a:buFont typeface="Courier New"/>
              <a:buNone/>
            </a:pPr>
            <a:r>
              <a:t/>
            </a:r>
            <a:endParaRPr sz="16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La réduction de l'évapotranspiration et de la couverture végétale, contribuant à modifier les régimes météorologiques locaux, devenant un problème majeur dans les climats arides tels que la Méditerranée</a:t>
            </a:r>
            <a:endParaRPr/>
          </a:p>
          <a:p>
            <a:pPr indent="-184150" lvl="0" marL="285750" marR="0" rtl="0" algn="l">
              <a:spcBef>
                <a:spcPts val="0"/>
              </a:spcBef>
              <a:spcAft>
                <a:spcPts val="0"/>
              </a:spcAft>
              <a:buClr>
                <a:schemeClr val="dk1"/>
              </a:buClr>
              <a:buSzPts val="1600"/>
              <a:buFont typeface="Courier New"/>
              <a:buNone/>
            </a:pPr>
            <a:r>
              <a:t/>
            </a:r>
            <a:endParaRPr sz="16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6"/>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31" name="Google Shape;131;p6"/>
          <p:cNvSpPr txBox="1"/>
          <p:nvPr>
            <p:ph idx="1" type="body"/>
          </p:nvPr>
        </p:nvSpPr>
        <p:spPr>
          <a:xfrm>
            <a:off x="457200" y="1336431"/>
            <a:ext cx="8229600" cy="4525963"/>
          </a:xfrm>
          <a:prstGeom prst="rect">
            <a:avLst/>
          </a:prstGeom>
          <a:noFill/>
          <a:ln>
            <a:noFill/>
          </a:ln>
        </p:spPr>
        <p:txBody>
          <a:bodyPr anchorCtr="0" anchor="t" bIns="45700" lIns="91425" spcFirstLastPara="1" rIns="91425" wrap="square" tIns="45700">
            <a:normAutofit/>
          </a:bodyPr>
          <a:lstStyle/>
          <a:p>
            <a:pPr indent="0" lvl="0" marL="0" marR="0" rtl="0" algn="just">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just">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La perméabilité des sols est la capacité de transmettre l'eau au sol. Il s'agit d'une question très importante liée à la recharge en eau des aquifères et à la réduction des effluents.</a:t>
            </a:r>
            <a:endParaRPr b="0" i="0" sz="2000" u="none" cap="none" strike="noStrike">
              <a:solidFill>
                <a:schemeClr val="dk1"/>
              </a:solidFill>
              <a:latin typeface="Calibri"/>
              <a:ea typeface="Calibri"/>
              <a:cs typeface="Calibri"/>
              <a:sym typeface="Calibri"/>
            </a:endParaRPr>
          </a:p>
        </p:txBody>
      </p:sp>
      <p:sp>
        <p:nvSpPr>
          <p:cNvPr id="132" name="Google Shape;132;p6"/>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33" name="Google Shape;133;p6">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34" name="Google Shape;134;p6"/>
          <p:cNvPicPr preferRelativeResize="0"/>
          <p:nvPr/>
        </p:nvPicPr>
        <p:blipFill rotWithShape="1">
          <a:blip r:embed="rId5">
            <a:alphaModFix/>
          </a:blip>
          <a:srcRect b="0" l="0" r="0" t="0"/>
          <a:stretch/>
        </p:blipFill>
        <p:spPr>
          <a:xfrm>
            <a:off x="457200" y="3599412"/>
            <a:ext cx="8384411" cy="1329941"/>
          </a:xfrm>
          <a:prstGeom prst="rect">
            <a:avLst/>
          </a:prstGeom>
          <a:noFill/>
          <a:ln>
            <a:noFill/>
          </a:ln>
        </p:spPr>
      </p:pic>
      <p:sp>
        <p:nvSpPr>
          <p:cNvPr id="135" name="Google Shape;135;p6"/>
          <p:cNvSpPr txBox="1"/>
          <p:nvPr/>
        </p:nvSpPr>
        <p:spPr>
          <a:xfrm>
            <a:off x="408842" y="941619"/>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a:t>
            </a:r>
            <a:endParaRPr/>
          </a:p>
          <a:p>
            <a:pPr indent="0" lvl="0" marL="0" marR="0" rtl="0" algn="l">
              <a:spcBef>
                <a:spcPts val="320"/>
              </a:spcBef>
              <a:spcAft>
                <a:spcPts val="0"/>
              </a:spcAft>
              <a:buClr>
                <a:schemeClr val="dk1"/>
              </a:buClr>
              <a:buSzPts val="1600"/>
              <a:buFont typeface="Arial"/>
              <a:buNone/>
            </a:pPr>
            <a:r>
              <a:rPr b="1" lang="en-US" sz="1600">
                <a:solidFill>
                  <a:schemeClr val="dk1"/>
                </a:solidFill>
                <a:latin typeface="Calibri"/>
                <a:ea typeface="Calibri"/>
                <a:cs typeface="Calibri"/>
                <a:sym typeface="Calibri"/>
              </a:rPr>
              <a:t> </a:t>
            </a:r>
            <a:r>
              <a:rPr lang="en-US" sz="1600">
                <a:solidFill>
                  <a:schemeClr val="dk1"/>
                </a:solidFill>
                <a:latin typeface="Calibri"/>
                <a:ea typeface="Calibri"/>
                <a:cs typeface="Calibri"/>
                <a:sym typeface="Calibri"/>
              </a:rPr>
              <a:t> </a:t>
            </a:r>
            <a:endParaRPr/>
          </a:p>
        </p:txBody>
      </p:sp>
      <p:sp>
        <p:nvSpPr>
          <p:cNvPr id="136" name="Google Shape;136;p6"/>
          <p:cNvSpPr txBox="1"/>
          <p:nvPr/>
        </p:nvSpPr>
        <p:spPr>
          <a:xfrm>
            <a:off x="489768" y="4621293"/>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Moins Perméables</a:t>
            </a:r>
            <a:endParaRPr b="1" sz="1200">
              <a:solidFill>
                <a:srgbClr val="7F7F7F"/>
              </a:solidFill>
              <a:latin typeface="Arial"/>
              <a:ea typeface="Arial"/>
              <a:cs typeface="Arial"/>
              <a:sym typeface="Arial"/>
            </a:endParaRPr>
          </a:p>
        </p:txBody>
      </p:sp>
      <p:sp>
        <p:nvSpPr>
          <p:cNvPr id="137" name="Google Shape;137;p6"/>
          <p:cNvSpPr txBox="1"/>
          <p:nvPr/>
        </p:nvSpPr>
        <p:spPr>
          <a:xfrm>
            <a:off x="6904423" y="4631684"/>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Plus Perméables</a:t>
            </a:r>
            <a:endParaRPr b="1" sz="1200">
              <a:solidFill>
                <a:srgbClr val="7F7F7F"/>
              </a:solidFill>
              <a:latin typeface="Arial"/>
              <a:ea typeface="Arial"/>
              <a:cs typeface="Arial"/>
              <a:sym typeface="Arial"/>
            </a:endParaRPr>
          </a:p>
        </p:txBody>
      </p:sp>
      <p:sp>
        <p:nvSpPr>
          <p:cNvPr id="138" name="Google Shape;138;p6"/>
          <p:cNvSpPr txBox="1"/>
          <p:nvPr/>
        </p:nvSpPr>
        <p:spPr>
          <a:xfrm>
            <a:off x="6433368" y="3883536"/>
            <a:ext cx="2101032" cy="42002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Sols meubles avec diverse couverture végétale</a:t>
            </a:r>
            <a:endParaRPr b="1" sz="1200">
              <a:solidFill>
                <a:srgbClr val="7F7F7F"/>
              </a:solidFill>
              <a:latin typeface="Arial"/>
              <a:ea typeface="Arial"/>
              <a:cs typeface="Arial"/>
              <a:sym typeface="Arial"/>
            </a:endParaRPr>
          </a:p>
        </p:txBody>
      </p:sp>
      <p:sp>
        <p:nvSpPr>
          <p:cNvPr id="139" name="Google Shape;139;p6"/>
          <p:cNvSpPr txBox="1"/>
          <p:nvPr/>
        </p:nvSpPr>
        <p:spPr>
          <a:xfrm>
            <a:off x="4487794" y="3641079"/>
            <a:ext cx="1761595" cy="63712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gazon  pavés perméables plates-bandes paillées</a:t>
            </a:r>
            <a:endParaRPr b="1" sz="1200">
              <a:solidFill>
                <a:srgbClr val="7F7F7F"/>
              </a:solidFill>
              <a:latin typeface="Arial"/>
              <a:ea typeface="Arial"/>
              <a:cs typeface="Arial"/>
              <a:sym typeface="Arial"/>
            </a:endParaRPr>
          </a:p>
        </p:txBody>
      </p:sp>
      <p:sp>
        <p:nvSpPr>
          <p:cNvPr id="140" name="Google Shape;140;p6"/>
          <p:cNvSpPr txBox="1"/>
          <p:nvPr/>
        </p:nvSpPr>
        <p:spPr>
          <a:xfrm>
            <a:off x="2756967" y="4087399"/>
            <a:ext cx="1761595" cy="19717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pavés posés à sec</a:t>
            </a:r>
            <a:endParaRPr b="1" sz="1200">
              <a:solidFill>
                <a:srgbClr val="7F7F7F"/>
              </a:solidFill>
              <a:latin typeface="Arial"/>
              <a:ea typeface="Arial"/>
              <a:cs typeface="Arial"/>
              <a:sym typeface="Arial"/>
            </a:endParaRPr>
          </a:p>
        </p:txBody>
      </p:sp>
      <p:sp>
        <p:nvSpPr>
          <p:cNvPr id="141" name="Google Shape;141;p6"/>
          <p:cNvSpPr txBox="1"/>
          <p:nvPr/>
        </p:nvSpPr>
        <p:spPr>
          <a:xfrm>
            <a:off x="565968" y="3676699"/>
            <a:ext cx="2101032" cy="612223"/>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200">
                <a:solidFill>
                  <a:schemeClr val="dk1"/>
                </a:solidFill>
                <a:latin typeface="Calibri"/>
                <a:ea typeface="Calibri"/>
                <a:cs typeface="Calibri"/>
                <a:sym typeface="Calibri"/>
              </a:rPr>
              <a:t>Asphalte, Béton</a:t>
            </a:r>
            <a:endParaRPr/>
          </a:p>
          <a:p>
            <a:pPr indent="0" lvl="0" marL="9525" marR="0" rtl="0" algn="ctr">
              <a:spcBef>
                <a:spcPts val="98"/>
              </a:spcBef>
              <a:spcAft>
                <a:spcPts val="0"/>
              </a:spcAft>
              <a:buNone/>
            </a:pPr>
            <a:r>
              <a:rPr b="1" lang="en-US" sz="1200">
                <a:solidFill>
                  <a:schemeClr val="dk1"/>
                </a:solidFill>
                <a:latin typeface="Calibri"/>
                <a:ea typeface="Calibri"/>
                <a:cs typeface="Calibri"/>
                <a:sym typeface="Calibri"/>
              </a:rPr>
              <a:t>Pavés jointoyés (brique, pierres)</a:t>
            </a:r>
            <a:endParaRPr b="1" sz="12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7"/>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47" name="Google Shape;147;p7"/>
          <p:cNvSpPr txBox="1"/>
          <p:nvPr>
            <p:ph idx="1" type="body"/>
          </p:nvPr>
        </p:nvSpPr>
        <p:spPr>
          <a:xfrm>
            <a:off x="298937" y="951457"/>
            <a:ext cx="8229600" cy="711444"/>
          </a:xfrm>
          <a:prstGeom prst="rect">
            <a:avLst/>
          </a:prstGeom>
          <a:noFill/>
          <a:ln>
            <a:noFill/>
          </a:ln>
        </p:spPr>
        <p:txBody>
          <a:bodyPr anchorCtr="0" anchor="t" bIns="45700" lIns="91425" spcFirstLastPara="1" rIns="91425" wrap="square" tIns="45700">
            <a:normAutofit lnSpcReduction="10000"/>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CONTEXTE</a:t>
            </a:r>
            <a:endParaRPr b="1" i="0" sz="2400" u="sng" cap="none" strike="noStrike">
              <a:solidFill>
                <a:schemeClr val="dk1"/>
              </a:solidFill>
              <a:latin typeface="Calibri"/>
              <a:ea typeface="Calibri"/>
              <a:cs typeface="Calibri"/>
              <a:sym typeface="Calibri"/>
            </a:endParaRPr>
          </a:p>
          <a:p>
            <a:pPr indent="0" lvl="0" marL="0" marR="0" rtl="0" algn="l">
              <a:spcBef>
                <a:spcPts val="320"/>
              </a:spcBef>
              <a:spcAft>
                <a:spcPts val="0"/>
              </a:spcAft>
              <a:buClr>
                <a:schemeClr val="dk1"/>
              </a:buClr>
              <a:buSzPts val="1600"/>
              <a:buFont typeface="Arial"/>
              <a:buNone/>
            </a:pPr>
            <a:r>
              <a:rPr b="1" i="0" lang="en-US" sz="1600" u="none" cap="none" strike="noStrike">
                <a:solidFill>
                  <a:schemeClr val="dk1"/>
                </a:solidFill>
                <a:latin typeface="Calibri"/>
                <a:ea typeface="Calibri"/>
                <a:cs typeface="Calibri"/>
                <a:sym typeface="Calibri"/>
              </a:rPr>
              <a:t> </a:t>
            </a:r>
            <a:r>
              <a:rPr b="0" i="0" lang="en-US" sz="1600" u="none" cap="none" strike="noStrike">
                <a:solidFill>
                  <a:schemeClr val="dk1"/>
                </a:solidFill>
                <a:latin typeface="Calibri"/>
                <a:ea typeface="Calibri"/>
                <a:cs typeface="Calibri"/>
                <a:sym typeface="Calibri"/>
              </a:rPr>
              <a:t> </a:t>
            </a:r>
            <a:endParaRPr/>
          </a:p>
          <a:p>
            <a:pPr indent="0" lvl="0" marL="0" marR="0" rtl="0" algn="l">
              <a:spcBef>
                <a:spcPts val="64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p:txBody>
      </p:sp>
      <p:sp>
        <p:nvSpPr>
          <p:cNvPr id="148" name="Google Shape;148;p7"/>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49" name="Google Shape;149;p7">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50" name="Google Shape;150;p7"/>
          <p:cNvPicPr preferRelativeResize="0"/>
          <p:nvPr/>
        </p:nvPicPr>
        <p:blipFill rotWithShape="1">
          <a:blip r:embed="rId5">
            <a:alphaModFix/>
          </a:blip>
          <a:srcRect b="0" l="0" r="0" t="0"/>
          <a:stretch/>
        </p:blipFill>
        <p:spPr>
          <a:xfrm>
            <a:off x="2356975" y="1189851"/>
            <a:ext cx="5675868" cy="4523624"/>
          </a:xfrm>
          <a:prstGeom prst="rect">
            <a:avLst/>
          </a:prstGeom>
          <a:noFill/>
          <a:ln>
            <a:noFill/>
          </a:ln>
        </p:spPr>
      </p:pic>
      <p:sp>
        <p:nvSpPr>
          <p:cNvPr id="151" name="Google Shape;151;p7"/>
          <p:cNvSpPr/>
          <p:nvPr/>
        </p:nvSpPr>
        <p:spPr>
          <a:xfrm>
            <a:off x="146962" y="1662901"/>
            <a:ext cx="4572000"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Comparaison des prestations et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limitations des plus fréquentes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Surfaces perméables </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en relation</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en asphalte</a:t>
            </a:r>
            <a:endParaRPr sz="1800">
              <a:solidFill>
                <a:schemeClr val="dk1"/>
              </a:solidFill>
              <a:latin typeface="Calibri"/>
              <a:ea typeface="Calibri"/>
              <a:cs typeface="Calibri"/>
              <a:sym typeface="Calibri"/>
            </a:endParaRPr>
          </a:p>
        </p:txBody>
      </p:sp>
      <p:sp>
        <p:nvSpPr>
          <p:cNvPr id="152" name="Google Shape;152;p7"/>
          <p:cNvSpPr/>
          <p:nvPr/>
        </p:nvSpPr>
        <p:spPr>
          <a:xfrm>
            <a:off x="2356976" y="5617668"/>
            <a:ext cx="5675868"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Calibri"/>
                <a:ea typeface="Calibri"/>
                <a:cs typeface="Calibri"/>
                <a:sym typeface="Calibri"/>
              </a:rPr>
              <a:t>Source : Prokop, G., H. Jobstmann, et A. Schönbauer. 2011. Rapport sur les meilleures pratiques pour limiter l'imperméabilisation des sols et en atténuer les effets. Étude commandée par la Commission européenne, DG Environnement, rapport technique 2011-50, Bruxelles, Belgique, 231 p</a:t>
            </a:r>
            <a:endParaRPr sz="1000">
              <a:solidFill>
                <a:schemeClr val="dk1"/>
              </a:solidFill>
              <a:latin typeface="Calibri"/>
              <a:ea typeface="Calibri"/>
              <a:cs typeface="Calibri"/>
              <a:sym typeface="Calibri"/>
            </a:endParaRPr>
          </a:p>
        </p:txBody>
      </p:sp>
      <p:sp>
        <p:nvSpPr>
          <p:cNvPr id="153" name="Google Shape;153;p7"/>
          <p:cNvSpPr txBox="1"/>
          <p:nvPr/>
        </p:nvSpPr>
        <p:spPr>
          <a:xfrm>
            <a:off x="2452168" y="2963449"/>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Pelouse, sol sablonneux</a:t>
            </a:r>
            <a:endParaRPr b="1" sz="800">
              <a:solidFill>
                <a:srgbClr val="7F7F7F"/>
              </a:solidFill>
              <a:latin typeface="Arial"/>
              <a:ea typeface="Arial"/>
              <a:cs typeface="Arial"/>
              <a:sym typeface="Arial"/>
            </a:endParaRPr>
          </a:p>
        </p:txBody>
      </p:sp>
      <p:sp>
        <p:nvSpPr>
          <p:cNvPr id="154" name="Google Shape;154;p7"/>
          <p:cNvSpPr txBox="1"/>
          <p:nvPr/>
        </p:nvSpPr>
        <p:spPr>
          <a:xfrm>
            <a:off x="2485505" y="3325399"/>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Gazon de gravier</a:t>
            </a:r>
            <a:endParaRPr b="1" sz="800">
              <a:solidFill>
                <a:srgbClr val="7F7F7F"/>
              </a:solidFill>
              <a:latin typeface="Arial"/>
              <a:ea typeface="Arial"/>
              <a:cs typeface="Arial"/>
              <a:sym typeface="Arial"/>
            </a:endParaRPr>
          </a:p>
        </p:txBody>
      </p:sp>
      <p:sp>
        <p:nvSpPr>
          <p:cNvPr id="155" name="Google Shape;155;p7"/>
          <p:cNvSpPr txBox="1"/>
          <p:nvPr/>
        </p:nvSpPr>
        <p:spPr>
          <a:xfrm>
            <a:off x="2490267" y="3673060"/>
            <a:ext cx="710132" cy="27166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Grilles d’herbe (plastique)</a:t>
            </a:r>
            <a:endParaRPr b="1" sz="800">
              <a:solidFill>
                <a:srgbClr val="7F7F7F"/>
              </a:solidFill>
              <a:latin typeface="Arial"/>
              <a:ea typeface="Arial"/>
              <a:cs typeface="Arial"/>
              <a:sym typeface="Arial"/>
            </a:endParaRPr>
          </a:p>
        </p:txBody>
      </p:sp>
      <p:sp>
        <p:nvSpPr>
          <p:cNvPr id="156" name="Google Shape;156;p7"/>
          <p:cNvSpPr txBox="1"/>
          <p:nvPr/>
        </p:nvSpPr>
        <p:spPr>
          <a:xfrm>
            <a:off x="2495030" y="4044535"/>
            <a:ext cx="710132" cy="271661"/>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Grilles d’herbe (béton)</a:t>
            </a:r>
            <a:endParaRPr b="1" sz="800">
              <a:solidFill>
                <a:srgbClr val="7F7F7F"/>
              </a:solidFill>
              <a:latin typeface="Arial"/>
              <a:ea typeface="Arial"/>
              <a:cs typeface="Arial"/>
              <a:sym typeface="Arial"/>
            </a:endParaRPr>
          </a:p>
        </p:txBody>
      </p:sp>
      <p:sp>
        <p:nvSpPr>
          <p:cNvPr id="157" name="Google Shape;157;p7"/>
          <p:cNvSpPr txBox="1"/>
          <p:nvPr/>
        </p:nvSpPr>
        <p:spPr>
          <a:xfrm>
            <a:off x="2480743" y="4416010"/>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Surfaces liées à l’eau</a:t>
            </a:r>
            <a:endParaRPr b="1" sz="800">
              <a:solidFill>
                <a:srgbClr val="7F7F7F"/>
              </a:solidFill>
              <a:latin typeface="Arial"/>
              <a:ea typeface="Arial"/>
              <a:cs typeface="Arial"/>
              <a:sym typeface="Arial"/>
            </a:endParaRPr>
          </a:p>
        </p:txBody>
      </p:sp>
      <p:sp>
        <p:nvSpPr>
          <p:cNvPr id="158" name="Google Shape;158;p7"/>
          <p:cNvSpPr txBox="1"/>
          <p:nvPr/>
        </p:nvSpPr>
        <p:spPr>
          <a:xfrm>
            <a:off x="2471218" y="4811297"/>
            <a:ext cx="710132"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Pavés perméables</a:t>
            </a:r>
            <a:endParaRPr b="1" sz="800">
              <a:solidFill>
                <a:srgbClr val="7F7F7F"/>
              </a:solidFill>
              <a:latin typeface="Arial"/>
              <a:ea typeface="Arial"/>
              <a:cs typeface="Arial"/>
              <a:sym typeface="Arial"/>
            </a:endParaRPr>
          </a:p>
        </p:txBody>
      </p:sp>
      <p:sp>
        <p:nvSpPr>
          <p:cNvPr id="159" name="Google Shape;159;p7"/>
          <p:cNvSpPr txBox="1"/>
          <p:nvPr/>
        </p:nvSpPr>
        <p:spPr>
          <a:xfrm>
            <a:off x="2452167" y="5135146"/>
            <a:ext cx="795857" cy="27154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Asphalte</a:t>
            </a:r>
            <a:endParaRPr/>
          </a:p>
          <a:p>
            <a:pPr indent="0" lvl="0" marL="9525" marR="0" rtl="0" algn="ctr">
              <a:spcBef>
                <a:spcPts val="98"/>
              </a:spcBef>
              <a:spcAft>
                <a:spcPts val="0"/>
              </a:spcAft>
              <a:buNone/>
            </a:pPr>
            <a:r>
              <a:rPr b="1" lang="en-US" sz="800">
                <a:solidFill>
                  <a:srgbClr val="7F7F7F"/>
                </a:solidFill>
                <a:latin typeface="Calibri"/>
                <a:ea typeface="Calibri"/>
                <a:cs typeface="Calibri"/>
                <a:sym typeface="Calibri"/>
              </a:rPr>
              <a:t> poreux</a:t>
            </a:r>
            <a:endParaRPr b="1" sz="800">
              <a:solidFill>
                <a:srgbClr val="7F7F7F"/>
              </a:solidFill>
              <a:latin typeface="Arial"/>
              <a:ea typeface="Arial"/>
              <a:cs typeface="Arial"/>
              <a:sym typeface="Arial"/>
            </a:endParaRPr>
          </a:p>
        </p:txBody>
      </p:sp>
      <p:sp>
        <p:nvSpPr>
          <p:cNvPr id="160" name="Google Shape;160;p7"/>
          <p:cNvSpPr txBox="1"/>
          <p:nvPr/>
        </p:nvSpPr>
        <p:spPr>
          <a:xfrm>
            <a:off x="2485505" y="5478046"/>
            <a:ext cx="638696"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Calibri"/>
                <a:ea typeface="Calibri"/>
                <a:cs typeface="Calibri"/>
                <a:sym typeface="Calibri"/>
              </a:rPr>
              <a:t>Asphalte</a:t>
            </a:r>
            <a:endParaRPr/>
          </a:p>
        </p:txBody>
      </p:sp>
      <p:sp>
        <p:nvSpPr>
          <p:cNvPr id="161" name="Google Shape;161;p7"/>
          <p:cNvSpPr txBox="1"/>
          <p:nvPr/>
        </p:nvSpPr>
        <p:spPr>
          <a:xfrm rot="-5400000">
            <a:off x="3080819" y="2153281"/>
            <a:ext cx="710132"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Piétons</a:t>
            </a:r>
            <a:endParaRPr b="1" sz="1050">
              <a:solidFill>
                <a:srgbClr val="7F7F7F"/>
              </a:solidFill>
              <a:latin typeface="Arial"/>
              <a:ea typeface="Arial"/>
              <a:cs typeface="Arial"/>
              <a:sym typeface="Arial"/>
            </a:endParaRPr>
          </a:p>
        </p:txBody>
      </p:sp>
      <p:sp>
        <p:nvSpPr>
          <p:cNvPr id="162" name="Google Shape;162;p7"/>
          <p:cNvSpPr txBox="1"/>
          <p:nvPr/>
        </p:nvSpPr>
        <p:spPr>
          <a:xfrm rot="-5400000">
            <a:off x="3041263" y="1855140"/>
            <a:ext cx="1314451" cy="166392"/>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rgbClr val="7F7F7F"/>
                </a:solidFill>
                <a:latin typeface="Calibri"/>
                <a:ea typeface="Calibri"/>
                <a:cs typeface="Calibri"/>
                <a:sym typeface="Calibri"/>
              </a:rPr>
              <a:t>Parking, petits véhicules</a:t>
            </a:r>
            <a:endParaRPr b="1" sz="1000">
              <a:solidFill>
                <a:srgbClr val="7F7F7F"/>
              </a:solidFill>
              <a:latin typeface="Arial"/>
              <a:ea typeface="Arial"/>
              <a:cs typeface="Arial"/>
              <a:sym typeface="Arial"/>
            </a:endParaRPr>
          </a:p>
        </p:txBody>
      </p:sp>
      <p:sp>
        <p:nvSpPr>
          <p:cNvPr id="163" name="Google Shape;163;p7"/>
          <p:cNvSpPr txBox="1"/>
          <p:nvPr/>
        </p:nvSpPr>
        <p:spPr>
          <a:xfrm rot="-5400000">
            <a:off x="3688384" y="1955984"/>
            <a:ext cx="116188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Trafic Routier</a:t>
            </a:r>
            <a:endParaRPr b="1" sz="1050">
              <a:solidFill>
                <a:srgbClr val="7F7F7F"/>
              </a:solidFill>
              <a:latin typeface="Arial"/>
              <a:ea typeface="Arial"/>
              <a:cs typeface="Arial"/>
              <a:sym typeface="Arial"/>
            </a:endParaRPr>
          </a:p>
        </p:txBody>
      </p:sp>
      <p:sp>
        <p:nvSpPr>
          <p:cNvPr id="164" name="Google Shape;164;p7"/>
          <p:cNvSpPr txBox="1"/>
          <p:nvPr/>
        </p:nvSpPr>
        <p:spPr>
          <a:xfrm rot="-5400000">
            <a:off x="3888407" y="1889308"/>
            <a:ext cx="1323803"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Apparence visuelle</a:t>
            </a:r>
            <a:endParaRPr b="1" sz="1050">
              <a:solidFill>
                <a:srgbClr val="7F7F7F"/>
              </a:solidFill>
              <a:latin typeface="Arial"/>
              <a:ea typeface="Arial"/>
              <a:cs typeface="Arial"/>
              <a:sym typeface="Arial"/>
            </a:endParaRPr>
          </a:p>
        </p:txBody>
      </p:sp>
      <p:sp>
        <p:nvSpPr>
          <p:cNvPr id="165" name="Google Shape;165;p7"/>
          <p:cNvSpPr txBox="1"/>
          <p:nvPr/>
        </p:nvSpPr>
        <p:spPr>
          <a:xfrm rot="-5400000">
            <a:off x="4143204" y="1867876"/>
            <a:ext cx="1357141"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Végétation possible</a:t>
            </a:r>
            <a:endParaRPr b="1" sz="1050">
              <a:solidFill>
                <a:srgbClr val="7F7F7F"/>
              </a:solidFill>
              <a:latin typeface="Arial"/>
              <a:ea typeface="Arial"/>
              <a:cs typeface="Arial"/>
              <a:sym typeface="Arial"/>
            </a:endParaRPr>
          </a:p>
        </p:txBody>
      </p:sp>
      <p:sp>
        <p:nvSpPr>
          <p:cNvPr id="166" name="Google Shape;166;p7"/>
          <p:cNvSpPr txBox="1"/>
          <p:nvPr/>
        </p:nvSpPr>
        <p:spPr>
          <a:xfrm rot="-5400000">
            <a:off x="4405144" y="1867876"/>
            <a:ext cx="134761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Vidange élevée possible</a:t>
            </a:r>
            <a:endParaRPr b="1" sz="1050">
              <a:solidFill>
                <a:srgbClr val="7F7F7F"/>
              </a:solidFill>
              <a:latin typeface="Arial"/>
              <a:ea typeface="Arial"/>
              <a:cs typeface="Arial"/>
              <a:sym typeface="Arial"/>
            </a:endParaRPr>
          </a:p>
        </p:txBody>
      </p:sp>
      <p:sp>
        <p:nvSpPr>
          <p:cNvPr id="167" name="Google Shape;167;p7"/>
          <p:cNvSpPr txBox="1"/>
          <p:nvPr/>
        </p:nvSpPr>
        <p:spPr>
          <a:xfrm rot="-5400000">
            <a:off x="5224292" y="1863114"/>
            <a:ext cx="135714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Haute maintenance</a:t>
            </a:r>
            <a:endParaRPr b="1" sz="1050">
              <a:solidFill>
                <a:srgbClr val="7F7F7F"/>
              </a:solidFill>
              <a:latin typeface="Arial"/>
              <a:ea typeface="Arial"/>
              <a:cs typeface="Arial"/>
              <a:sym typeface="Arial"/>
            </a:endParaRPr>
          </a:p>
        </p:txBody>
      </p:sp>
      <p:sp>
        <p:nvSpPr>
          <p:cNvPr id="168" name="Google Shape;168;p7"/>
          <p:cNvSpPr txBox="1"/>
          <p:nvPr/>
        </p:nvSpPr>
        <p:spPr>
          <a:xfrm rot="-5400000">
            <a:off x="3257961" y="1843236"/>
            <a:ext cx="1423989" cy="166392"/>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00">
                <a:solidFill>
                  <a:srgbClr val="7F7F7F"/>
                </a:solidFill>
                <a:latin typeface="Calibri"/>
                <a:ea typeface="Calibri"/>
                <a:cs typeface="Calibri"/>
                <a:sym typeface="Calibri"/>
              </a:rPr>
              <a:t>Parking, véhicules moyens</a:t>
            </a:r>
            <a:endParaRPr b="1" sz="1000">
              <a:solidFill>
                <a:srgbClr val="7F7F7F"/>
              </a:solidFill>
              <a:latin typeface="Arial"/>
              <a:ea typeface="Arial"/>
              <a:cs typeface="Arial"/>
              <a:sym typeface="Arial"/>
            </a:endParaRPr>
          </a:p>
        </p:txBody>
      </p:sp>
      <p:sp>
        <p:nvSpPr>
          <p:cNvPr id="169" name="Google Shape;169;p7"/>
          <p:cNvSpPr txBox="1"/>
          <p:nvPr/>
        </p:nvSpPr>
        <p:spPr>
          <a:xfrm rot="-5400000">
            <a:off x="4767096" y="1910737"/>
            <a:ext cx="1195214"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Matériaux régionaux</a:t>
            </a:r>
            <a:endParaRPr b="1" sz="1050">
              <a:solidFill>
                <a:srgbClr val="7F7F7F"/>
              </a:solidFill>
              <a:latin typeface="Arial"/>
              <a:ea typeface="Arial"/>
              <a:cs typeface="Arial"/>
              <a:sym typeface="Arial"/>
            </a:endParaRPr>
          </a:p>
        </p:txBody>
      </p:sp>
      <p:sp>
        <p:nvSpPr>
          <p:cNvPr id="170" name="Google Shape;170;p7"/>
          <p:cNvSpPr txBox="1"/>
          <p:nvPr/>
        </p:nvSpPr>
        <p:spPr>
          <a:xfrm rot="-5400000">
            <a:off x="4962362" y="1867874"/>
            <a:ext cx="1347613"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Améliore le microclimat</a:t>
            </a:r>
            <a:endParaRPr b="1" sz="1050">
              <a:solidFill>
                <a:srgbClr val="7F7F7F"/>
              </a:solidFill>
              <a:latin typeface="Calibri"/>
              <a:ea typeface="Calibri"/>
              <a:cs typeface="Calibri"/>
              <a:sym typeface="Calibri"/>
            </a:endParaRPr>
          </a:p>
        </p:txBody>
      </p:sp>
      <p:sp>
        <p:nvSpPr>
          <p:cNvPr id="171" name="Google Shape;171;p7"/>
          <p:cNvSpPr txBox="1"/>
          <p:nvPr/>
        </p:nvSpPr>
        <p:spPr>
          <a:xfrm rot="-5400000">
            <a:off x="5503551" y="1857920"/>
            <a:ext cx="1357140"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Mauvais confort piéton</a:t>
            </a:r>
            <a:endParaRPr b="1" sz="1050">
              <a:solidFill>
                <a:srgbClr val="7F7F7F"/>
              </a:solidFill>
              <a:latin typeface="Arial"/>
              <a:ea typeface="Arial"/>
              <a:cs typeface="Arial"/>
              <a:sym typeface="Arial"/>
            </a:endParaRPr>
          </a:p>
        </p:txBody>
      </p:sp>
      <p:sp>
        <p:nvSpPr>
          <p:cNvPr id="172" name="Google Shape;172;p7"/>
          <p:cNvSpPr txBox="1"/>
          <p:nvPr/>
        </p:nvSpPr>
        <p:spPr>
          <a:xfrm rot="-5400000">
            <a:off x="5715483" y="1758123"/>
            <a:ext cx="1542879"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Absence parking handicapé</a:t>
            </a:r>
            <a:endParaRPr b="1" sz="1050">
              <a:solidFill>
                <a:srgbClr val="7F7F7F"/>
              </a:solidFill>
              <a:latin typeface="Arial"/>
              <a:ea typeface="Arial"/>
              <a:cs typeface="Arial"/>
              <a:sym typeface="Arial"/>
            </a:endParaRPr>
          </a:p>
        </p:txBody>
      </p:sp>
      <p:sp>
        <p:nvSpPr>
          <p:cNvPr id="173" name="Google Shape;173;p7"/>
          <p:cNvSpPr txBox="1"/>
          <p:nvPr/>
        </p:nvSpPr>
        <p:spPr>
          <a:xfrm rot="-5400000">
            <a:off x="6084790" y="1850774"/>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Accumulation de boues</a:t>
            </a:r>
            <a:endParaRPr b="1" sz="1050">
              <a:solidFill>
                <a:srgbClr val="7F7F7F"/>
              </a:solidFill>
              <a:latin typeface="Arial"/>
              <a:ea typeface="Arial"/>
              <a:cs typeface="Arial"/>
              <a:sym typeface="Arial"/>
            </a:endParaRPr>
          </a:p>
        </p:txBody>
      </p:sp>
      <p:sp>
        <p:nvSpPr>
          <p:cNvPr id="174" name="Google Shape;174;p7"/>
          <p:cNvSpPr txBox="1"/>
          <p:nvPr/>
        </p:nvSpPr>
        <p:spPr>
          <a:xfrm rot="-5400000">
            <a:off x="6348027" y="1871556"/>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Formation de poussière</a:t>
            </a:r>
            <a:endParaRPr b="1" sz="1050">
              <a:solidFill>
                <a:srgbClr val="7F7F7F"/>
              </a:solidFill>
              <a:latin typeface="Arial"/>
              <a:ea typeface="Arial"/>
              <a:cs typeface="Arial"/>
              <a:sym typeface="Arial"/>
            </a:endParaRPr>
          </a:p>
        </p:txBody>
      </p:sp>
      <p:sp>
        <p:nvSpPr>
          <p:cNvPr id="175" name="Google Shape;175;p7"/>
          <p:cNvSpPr txBox="1"/>
          <p:nvPr/>
        </p:nvSpPr>
        <p:spPr>
          <a:xfrm rot="-5400000">
            <a:off x="6687463" y="2093230"/>
            <a:ext cx="13402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Surface non scellée</a:t>
            </a:r>
            <a:endParaRPr b="1" sz="1050">
              <a:solidFill>
                <a:srgbClr val="7F7F7F"/>
              </a:solidFill>
              <a:latin typeface="Arial"/>
              <a:ea typeface="Arial"/>
              <a:cs typeface="Arial"/>
              <a:sym typeface="Arial"/>
            </a:endParaRPr>
          </a:p>
        </p:txBody>
      </p:sp>
      <p:sp>
        <p:nvSpPr>
          <p:cNvPr id="176" name="Google Shape;176;p7"/>
          <p:cNvSpPr txBox="1"/>
          <p:nvPr/>
        </p:nvSpPr>
        <p:spPr>
          <a:xfrm rot="-5400000">
            <a:off x="6968018" y="1965074"/>
            <a:ext cx="1568855" cy="174087"/>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1050">
                <a:solidFill>
                  <a:srgbClr val="7F7F7F"/>
                </a:solidFill>
                <a:latin typeface="Calibri"/>
                <a:ea typeface="Calibri"/>
                <a:cs typeface="Calibri"/>
                <a:sym typeface="Calibri"/>
              </a:rPr>
              <a:t>Coefficient de ruissellement</a:t>
            </a:r>
            <a:endParaRPr b="1" sz="1050">
              <a:solidFill>
                <a:srgbClr val="7F7F7F"/>
              </a:solidFill>
              <a:latin typeface="Arial"/>
              <a:ea typeface="Arial"/>
              <a:cs typeface="Arial"/>
              <a:sym typeface="Arial"/>
            </a:endParaRPr>
          </a:p>
        </p:txBody>
      </p:sp>
      <p:sp>
        <p:nvSpPr>
          <p:cNvPr id="177" name="Google Shape;177;p7"/>
          <p:cNvSpPr txBox="1"/>
          <p:nvPr/>
        </p:nvSpPr>
        <p:spPr>
          <a:xfrm>
            <a:off x="3333230" y="2687223"/>
            <a:ext cx="1010170" cy="146464"/>
          </a:xfrm>
          <a:prstGeom prst="rect">
            <a:avLst/>
          </a:prstGeom>
          <a:solidFill>
            <a:srgbClr val="538CD5"/>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chemeClr val="lt1"/>
                </a:solidFill>
                <a:latin typeface="Calibri"/>
                <a:ea typeface="Calibri"/>
                <a:cs typeface="Calibri"/>
                <a:sym typeface="Calibri"/>
              </a:rPr>
              <a:t>Gamme d’applications</a:t>
            </a:r>
            <a:endParaRPr b="1" sz="800">
              <a:solidFill>
                <a:schemeClr val="lt1"/>
              </a:solidFill>
              <a:latin typeface="Arial"/>
              <a:ea typeface="Arial"/>
              <a:cs typeface="Arial"/>
              <a:sym typeface="Arial"/>
            </a:endParaRPr>
          </a:p>
        </p:txBody>
      </p:sp>
      <p:sp>
        <p:nvSpPr>
          <p:cNvPr id="178" name="Google Shape;178;p7"/>
          <p:cNvSpPr txBox="1"/>
          <p:nvPr/>
        </p:nvSpPr>
        <p:spPr>
          <a:xfrm>
            <a:off x="4583807" y="2691706"/>
            <a:ext cx="1010170" cy="135615"/>
          </a:xfrm>
          <a:prstGeom prst="rect">
            <a:avLst/>
          </a:prstGeom>
          <a:solidFill>
            <a:srgbClr val="17365D"/>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chemeClr val="lt1"/>
                </a:solidFill>
                <a:latin typeface="Calibri"/>
                <a:ea typeface="Calibri"/>
                <a:cs typeface="Calibri"/>
                <a:sym typeface="Calibri"/>
              </a:rPr>
              <a:t>Bénéfices</a:t>
            </a:r>
            <a:endParaRPr b="1" sz="800">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84" name="Google Shape;184;p8"/>
          <p:cNvSpPr txBox="1"/>
          <p:nvPr>
            <p:ph idx="1" type="body"/>
          </p:nvPr>
        </p:nvSpPr>
        <p:spPr>
          <a:xfrm>
            <a:off x="457200" y="1336431"/>
            <a:ext cx="8229600" cy="4525963"/>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INDICATEUR</a:t>
            </a:r>
            <a:endParaRPr b="1" i="1" sz="2400" u="none"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b="1" i="0" sz="2000" u="none" cap="none" strike="noStrike">
              <a:solidFill>
                <a:schemeClr val="dk1"/>
              </a:solidFill>
              <a:latin typeface="Calibri"/>
              <a:ea typeface="Calibri"/>
              <a:cs typeface="Calibri"/>
              <a:sym typeface="Calibri"/>
            </a:endParaRPr>
          </a:p>
          <a:p>
            <a:pPr indent="0" lvl="0" marL="0" marR="0" rtl="0" algn="l">
              <a:spcBef>
                <a:spcPts val="200"/>
              </a:spcBef>
              <a:spcAft>
                <a:spcPts val="0"/>
              </a:spcAft>
              <a:buClr>
                <a:schemeClr val="dk1"/>
              </a:buClr>
              <a:buSzPts val="1000"/>
              <a:buFont typeface="Arial"/>
              <a:buNone/>
            </a:pPr>
            <a:r>
              <a:t/>
            </a:r>
            <a:endParaRPr b="0" i="0" sz="1000" u="none" cap="none" strike="noStrike">
              <a:solidFill>
                <a:schemeClr val="dk1"/>
              </a:solidFill>
              <a:latin typeface="Calibri"/>
              <a:ea typeface="Calibri"/>
              <a:cs typeface="Calibri"/>
              <a:sym typeface="Calibri"/>
            </a:endParaRPr>
          </a:p>
        </p:txBody>
      </p:sp>
      <p:sp>
        <p:nvSpPr>
          <p:cNvPr id="185" name="Google Shape;185;p8"/>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graphicFrame>
        <p:nvGraphicFramePr>
          <p:cNvPr id="186" name="Google Shape;186;p8"/>
          <p:cNvGraphicFramePr/>
          <p:nvPr/>
        </p:nvGraphicFramePr>
        <p:xfrm>
          <a:off x="457200" y="2142006"/>
          <a:ext cx="3000000" cy="3000000"/>
        </p:xfrm>
        <a:graphic>
          <a:graphicData uri="http://schemas.openxmlformats.org/drawingml/2006/table">
            <a:tbl>
              <a:tblPr bandRow="1" firstRow="1">
                <a:noFill/>
                <a:tableStyleId>{5662312D-ED52-4275-9DFD-3FFEAC1FA98E}</a:tableStyleId>
              </a:tblPr>
              <a:tblGrid>
                <a:gridCol w="2871225"/>
                <a:gridCol w="2426200"/>
                <a:gridCol w="2932175"/>
              </a:tblGrid>
              <a:tr h="370850">
                <a:tc>
                  <a:txBody>
                    <a:bodyPr/>
                    <a:lstStyle/>
                    <a:p>
                      <a:pPr indent="0" lvl="0" marL="0" marR="0" rtl="0" algn="l">
                        <a:spcBef>
                          <a:spcPts val="0"/>
                        </a:spcBef>
                        <a:spcAft>
                          <a:spcPts val="0"/>
                        </a:spcAft>
                        <a:buNone/>
                      </a:pPr>
                      <a:r>
                        <a:rPr lang="en-US" sz="1800" u="none" cap="none" strike="noStrike"/>
                        <a:t>Indicateur</a:t>
                      </a:r>
                      <a:endParaRPr/>
                    </a:p>
                  </a:txBody>
                  <a:tcPr marT="45725" marB="45725" marR="91450" marL="91450"/>
                </a:tc>
                <a:tc>
                  <a:txBody>
                    <a:bodyPr/>
                    <a:lstStyle/>
                    <a:p>
                      <a:pPr indent="0" lvl="0" marL="0" marR="0" rtl="0" algn="l">
                        <a:spcBef>
                          <a:spcPts val="0"/>
                        </a:spcBef>
                        <a:spcAft>
                          <a:spcPts val="0"/>
                        </a:spcAft>
                        <a:buNone/>
                      </a:pPr>
                      <a:r>
                        <a:rPr lang="en-US" sz="1800"/>
                        <a:t>Unité</a:t>
                      </a:r>
                      <a:endParaRPr/>
                    </a:p>
                  </a:txBody>
                  <a:tcPr marT="45725" marB="45725" marR="91450" marL="91450"/>
                </a:tc>
                <a:tc>
                  <a:txBody>
                    <a:bodyPr/>
                    <a:lstStyle/>
                    <a:p>
                      <a:pPr indent="0" lvl="0" marL="0" marR="0" rtl="0" algn="l">
                        <a:spcBef>
                          <a:spcPts val="0"/>
                        </a:spcBef>
                        <a:spcAft>
                          <a:spcPts val="0"/>
                        </a:spcAft>
                        <a:buNone/>
                      </a:pPr>
                      <a:r>
                        <a:rPr lang="en-US" sz="1800"/>
                        <a:t>Source de données</a:t>
                      </a:r>
                      <a:endParaRPr/>
                    </a:p>
                  </a:txBody>
                  <a:tcPr marT="45725" marB="45725" marR="91450" marL="91450"/>
                </a:tc>
              </a:tr>
              <a:tr h="1116000">
                <a:tc>
                  <a:txBody>
                    <a:bodyPr/>
                    <a:lstStyle/>
                    <a:p>
                      <a:pPr indent="0" lvl="0" marL="0" marR="0" rtl="0" algn="l">
                        <a:spcBef>
                          <a:spcPts val="0"/>
                        </a:spcBef>
                        <a:spcAft>
                          <a:spcPts val="0"/>
                        </a:spcAft>
                        <a:buNone/>
                      </a:pPr>
                      <a:r>
                        <a:rPr lang="en-US" sz="1800"/>
                        <a:t>Part de la zone urbaine perméable à l'eau</a:t>
                      </a:r>
                      <a:endParaRPr sz="1800">
                        <a:solidFill>
                          <a:srgbClr val="FF0000"/>
                        </a:solidFill>
                      </a:endParaRPr>
                    </a:p>
                  </a:txBody>
                  <a:tcPr marT="45725" marB="45725" marR="91450" marL="91450" anchor="ctr"/>
                </a:tc>
                <a:tc>
                  <a:txBody>
                    <a:bodyPr/>
                    <a:lstStyle/>
                    <a:p>
                      <a:pPr indent="0" lvl="0" marL="0" marR="0" rtl="0" algn="ctr">
                        <a:spcBef>
                          <a:spcPts val="0"/>
                        </a:spcBef>
                        <a:spcAft>
                          <a:spcPts val="0"/>
                        </a:spcAft>
                        <a:buNone/>
                      </a:pPr>
                      <a:r>
                        <a:rPr lang="en-US" sz="1800" u="none" strike="noStrike"/>
                        <a:t>%</a:t>
                      </a:r>
                      <a:endParaRPr sz="1800">
                        <a:solidFill>
                          <a:schemeClr val="dk1"/>
                        </a:solidFill>
                        <a:latin typeface="Calibri"/>
                        <a:ea typeface="Calibri"/>
                        <a:cs typeface="Calibri"/>
                        <a:sym typeface="Calibri"/>
                      </a:endParaRPr>
                    </a:p>
                  </a:txBody>
                  <a:tcPr marT="45725" marB="45725" marR="91450" marL="91450" anchor="ctr"/>
                </a:tc>
                <a:tc>
                  <a:txBody>
                    <a:bodyPr/>
                    <a:lstStyle/>
                    <a:p>
                      <a:pPr indent="0" lvl="0" marL="0" marR="0" rtl="0" algn="l">
                        <a:spcBef>
                          <a:spcPts val="0"/>
                        </a:spcBef>
                        <a:spcAft>
                          <a:spcPts val="0"/>
                        </a:spcAft>
                        <a:buNone/>
                      </a:pPr>
                      <a:r>
                        <a:rPr lang="en-US" sz="1800"/>
                        <a:t>Carte thématique - Géographique</a:t>
                      </a:r>
                      <a:endParaRPr/>
                    </a:p>
                    <a:p>
                      <a:pPr indent="0" lvl="0" marL="0" marR="0" rtl="0" algn="l">
                        <a:spcBef>
                          <a:spcPts val="0"/>
                        </a:spcBef>
                        <a:spcAft>
                          <a:spcPts val="0"/>
                        </a:spcAft>
                        <a:buNone/>
                      </a:pPr>
                      <a:r>
                        <a:rPr lang="en-US" sz="1800"/>
                        <a:t>Système d'information.</a:t>
                      </a:r>
                      <a:endParaRPr sz="1800"/>
                    </a:p>
                  </a:txBody>
                  <a:tcPr marT="45725" marB="45725" marR="91450" marL="91450" anchor="ctr"/>
                </a:tc>
              </a:tr>
            </a:tbl>
          </a:graphicData>
        </a:graphic>
      </p:graphicFrame>
      <p:pic>
        <p:nvPicPr>
          <p:cNvPr id="187" name="Google Shape;187;p8">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I.3.3 - PERMÉABILITÉ DES SOLS</a:t>
            </a:r>
            <a:endParaRPr sz="2800"/>
          </a:p>
        </p:txBody>
      </p:sp>
      <p:sp>
        <p:nvSpPr>
          <p:cNvPr id="193" name="Google Shape;193;p9"/>
          <p:cNvSpPr txBox="1"/>
          <p:nvPr>
            <p:ph idx="1" type="body"/>
          </p:nvPr>
        </p:nvSpPr>
        <p:spPr>
          <a:xfrm>
            <a:off x="457199" y="1336431"/>
            <a:ext cx="8431619" cy="4525963"/>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OBJECTIF</a:t>
            </a:r>
            <a:endParaRPr/>
          </a:p>
          <a:p>
            <a:pPr indent="0" lvl="0" marL="0" marR="0" rtl="0" algn="l">
              <a:spcBef>
                <a:spcPts val="180"/>
              </a:spcBef>
              <a:spcAft>
                <a:spcPts val="0"/>
              </a:spcAft>
              <a:buClr>
                <a:schemeClr val="dk1"/>
              </a:buClr>
              <a:buSzPts val="900"/>
              <a:buFont typeface="Arial"/>
              <a:buNone/>
            </a:pPr>
            <a:r>
              <a:rPr b="1" i="0" lang="en-US" sz="900" u="none" cap="none" strike="noStrike">
                <a:solidFill>
                  <a:schemeClr val="dk1"/>
                </a:solidFill>
                <a:latin typeface="Calibri"/>
                <a:ea typeface="Calibri"/>
                <a:cs typeface="Calibri"/>
                <a:sym typeface="Calibri"/>
              </a:rPr>
              <a:t> </a:t>
            </a:r>
            <a:r>
              <a:rPr b="0" i="0" lang="en-US" sz="900" u="none" cap="none" strike="noStrike">
                <a:solidFill>
                  <a:schemeClr val="dk1"/>
                </a:solidFill>
                <a:latin typeface="Calibri"/>
                <a:ea typeface="Calibri"/>
                <a:cs typeface="Calibri"/>
                <a:sym typeface="Calibri"/>
              </a:rPr>
              <a:t> </a:t>
            </a:r>
            <a:endParaRPr/>
          </a:p>
          <a:p>
            <a:pPr indent="0" lvl="0" marL="0" marR="0" rtl="0" algn="l">
              <a:spcBef>
                <a:spcPts val="44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Améliorer la perméabilité des sols afin de réduire son impact sur le cycle hydrologique</a:t>
            </a:r>
            <a:endParaRPr b="0" i="0" sz="2200" u="none" cap="none" strike="noStrike">
              <a:solidFill>
                <a:schemeClr val="dk1"/>
              </a:solidFill>
              <a:latin typeface="Calibri"/>
              <a:ea typeface="Calibri"/>
              <a:cs typeface="Calibri"/>
              <a:sym typeface="Calibri"/>
            </a:endParaRPr>
          </a:p>
        </p:txBody>
      </p:sp>
      <p:sp>
        <p:nvSpPr>
          <p:cNvPr id="194" name="Google Shape;194;p9"/>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95" name="Google Shape;195;p9">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96" name="Google Shape;196;p9"/>
          <p:cNvPicPr preferRelativeResize="0"/>
          <p:nvPr/>
        </p:nvPicPr>
        <p:blipFill rotWithShape="1">
          <a:blip r:embed="rId5">
            <a:alphaModFix/>
          </a:blip>
          <a:srcRect b="0" l="0" r="0" t="0"/>
          <a:stretch/>
        </p:blipFill>
        <p:spPr>
          <a:xfrm>
            <a:off x="332969" y="2760892"/>
            <a:ext cx="3334871" cy="2011680"/>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97" name="Google Shape;197;p9"/>
          <p:cNvPicPr preferRelativeResize="0"/>
          <p:nvPr/>
        </p:nvPicPr>
        <p:blipFill rotWithShape="1">
          <a:blip r:embed="rId6">
            <a:alphaModFix/>
          </a:blip>
          <a:srcRect b="0" l="0" r="0" t="0"/>
          <a:stretch/>
        </p:blipFill>
        <p:spPr>
          <a:xfrm>
            <a:off x="4046298" y="3559876"/>
            <a:ext cx="1608518" cy="2399893"/>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198" name="Google Shape;198;p9"/>
          <p:cNvPicPr preferRelativeResize="0"/>
          <p:nvPr/>
        </p:nvPicPr>
        <p:blipFill rotWithShape="1">
          <a:blip r:embed="rId7">
            <a:alphaModFix/>
          </a:blip>
          <a:srcRect b="0" l="0" r="0" t="0"/>
          <a:stretch/>
        </p:blipFill>
        <p:spPr>
          <a:xfrm>
            <a:off x="6007646" y="2743822"/>
            <a:ext cx="2796764" cy="2016000"/>
          </a:xfrm>
          <a:prstGeom prst="roundRect">
            <a:avLst>
              <a:gd fmla="val 16667" name="adj"/>
            </a:avLst>
          </a:prstGeom>
          <a:noFill/>
          <a:ln>
            <a:noFill/>
          </a:ln>
          <a:effectLst>
            <a:outerShdw blurRad="76200" rotWithShape="0" algn="tl" dir="7800000" dist="38100">
              <a:srgbClr val="000000">
                <a:alpha val="4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7" ma:contentTypeDescription="Crée un document." ma:contentTypeScope="" ma:versionID="401b2652c6e92f56d8ee4e284eb80a8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544312F-0F96-4837-B5D1-9BD23AA51976}"/>
</file>

<file path=customXml/itemProps2.xml><?xml version="1.0" encoding="utf-8"?>
<ds:datastoreItem xmlns:ds="http://schemas.openxmlformats.org/officeDocument/2006/customXml" ds:itemID="{C4365919-DCDB-4BF3-8C1A-26DBBFC26343}"/>
</file>

<file path=customXml/itemProps3.xml><?xml version="1.0" encoding="utf-8"?>
<ds:datastoreItem xmlns:ds="http://schemas.openxmlformats.org/officeDocument/2006/customXml" ds:itemID="{07D70931-3E36-4285-9528-EF8555844B67}"/>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NOA</dc:creator>
  <dcterms:created xsi:type="dcterms:W3CDTF">2017-01-09T10:20:00Z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